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301" r:id="rId3"/>
    <p:sldId id="321" r:id="rId4"/>
    <p:sldId id="318" r:id="rId5"/>
    <p:sldId id="322" r:id="rId6"/>
    <p:sldId id="323" r:id="rId7"/>
    <p:sldId id="324" r:id="rId8"/>
    <p:sldId id="325" r:id="rId9"/>
    <p:sldId id="319" r:id="rId10"/>
    <p:sldId id="326" r:id="rId11"/>
    <p:sldId id="327" r:id="rId12"/>
    <p:sldId id="328" r:id="rId13"/>
    <p:sldId id="329" r:id="rId14"/>
    <p:sldId id="32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AFF"/>
    <a:srgbClr val="162AFF"/>
    <a:srgbClr val="FFFFFF"/>
    <a:srgbClr val="00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3" autoAdjust="0"/>
    <p:restoredTop sz="82449" autoAdjust="0"/>
  </p:normalViewPr>
  <p:slideViewPr>
    <p:cSldViewPr snapToGrid="0">
      <p:cViewPr varScale="1">
        <p:scale>
          <a:sx n="100" d="100"/>
          <a:sy n="100" d="100"/>
        </p:scale>
        <p:origin x="1728" y="168"/>
      </p:cViewPr>
      <p:guideLst/>
    </p:cSldViewPr>
  </p:slideViewPr>
  <p:notesTextViewPr>
    <p:cViewPr>
      <p:scale>
        <a:sx n="3" d="2"/>
        <a:sy n="3" d="2"/>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6/15/21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4077735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branch predictor expects the “if” block to be executed, the processor will speculatively execute the “if” block, indexing array1 with the huge </a:t>
            </a:r>
            <a:r>
              <a:rPr lang="en-US" i="1" dirty="0"/>
              <a:t>x </a:t>
            </a:r>
            <a:r>
              <a:rPr lang="en-US" i="0" dirty="0"/>
              <a:t>(remember: no bounds checking)</a:t>
            </a:r>
          </a:p>
          <a:p>
            <a:r>
              <a:rPr lang="en-US" i="0" dirty="0"/>
              <a:t>Now we use the value at array1[x] to index another array. Because we previously flushed the cache, it will be a cold miss. Now we start our timing code: we access each of the array2 elements; only one of them will produce a cache hit, and so that index is the </a:t>
            </a:r>
            <a:r>
              <a:rPr lang="en-US" i="0"/>
              <a:t>secret value.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a:t>
            </a:fld>
            <a:endParaRPr lang="en-US"/>
          </a:p>
        </p:txBody>
      </p:sp>
    </p:spTree>
    <p:extLst>
      <p:ext uri="{BB962C8B-B14F-4D97-AF65-F5344CB8AC3E}">
        <p14:creationId xmlns:p14="http://schemas.microsoft.com/office/powerpoint/2010/main" val="303264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314602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out-of-order engine allows the processor to execute instructions at any time once their dependences have been resolved. Instructions can even be speculatively executed: once it’s determined whether an instruction should have executed, it is either retired (its functional effects made permanent) or flushed.</a:t>
            </a:r>
          </a:p>
          <a:p>
            <a:endParaRPr lang="en-US" dirty="0"/>
          </a:p>
          <a:p>
            <a:r>
              <a:rPr lang="en-US" dirty="0"/>
              <a:t>Here, we’re pretending to have a very large array. We’re going to use a value from kernel-space memory (multiplied by 4096) to index the array.</a:t>
            </a:r>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322004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rough C-equivalent.</a:t>
            </a:r>
          </a:p>
          <a:p>
            <a:endParaRPr lang="en-US" dirty="0"/>
          </a:p>
          <a:p>
            <a:r>
              <a:rPr lang="en-US" dirty="0"/>
              <a:t>Because the memory we access (</a:t>
            </a:r>
            <a:r>
              <a:rPr lang="en-US" dirty="0" err="1"/>
              <a:t>secret_data</a:t>
            </a:r>
            <a:r>
              <a:rPr lang="en-US" dirty="0"/>
              <a:t> / %</a:t>
            </a:r>
            <a:r>
              <a:rPr lang="en-US" dirty="0" err="1"/>
              <a:t>rcx</a:t>
            </a:r>
            <a:r>
              <a:rPr lang="en-US" dirty="0"/>
              <a:t>) isn’t part of our process, we should get a fault to prevent us from accessing it. So we write an exception handler that lets our program continue executing, but the functional result is that *</a:t>
            </a:r>
            <a:r>
              <a:rPr lang="en-US" dirty="0" err="1"/>
              <a:t>secret_data</a:t>
            </a:r>
            <a:r>
              <a:rPr lang="en-US" dirty="0"/>
              <a:t> was never updated, and so index=0, and so we try again. If, however, we are able to read a value, then we index the array using the index.</a:t>
            </a:r>
          </a:p>
          <a:p>
            <a:endParaRPr lang="en-US" dirty="0"/>
          </a:p>
          <a:p>
            <a:r>
              <a:rPr lang="en-US" dirty="0"/>
              <a:t>But we shouldn’t ever be able to read a value, right?  </a:t>
            </a:r>
            <a:r>
              <a:rPr lang="en-US" i="1" dirty="0"/>
              <a:t>Right</a:t>
            </a:r>
            <a:r>
              <a:rPr lang="en-US" dirty="0"/>
              <a:t>?</a:t>
            </a:r>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1504692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decompose the x86 assembly code into RISC-like instructions. (These are not the </a:t>
            </a:r>
            <a:r>
              <a:rPr lang="en-US" i="1" dirty="0"/>
              <a:t>actual</a:t>
            </a:r>
            <a:r>
              <a:rPr lang="en-US" i="0" dirty="0"/>
              <a:t> micro-op instructions; these are merely notional micro-op instructions to convey what’s happening; similarly, the renamed registers are notional logical registers.) We’ve now broken down the tasks with distinct do-one-thing micro-ops that the </a:t>
            </a:r>
            <a:r>
              <a:rPr lang="en-US" i="0" dirty="0" err="1"/>
              <a:t>OoO</a:t>
            </a:r>
            <a:r>
              <a:rPr lang="en-US" i="0" dirty="0"/>
              <a:t> engine can issue.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176128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that retrieving a value from memory can take a (relatively) long time, we can imagine that the </a:t>
            </a:r>
            <a:r>
              <a:rPr lang="en-US" dirty="0" err="1"/>
              <a:t>OoO</a:t>
            </a:r>
            <a:r>
              <a:rPr lang="en-US" dirty="0"/>
              <a:t> engine will issue this instruction early and hold off on retiring/flushing this instruction and those that depend on it until after the permission check comes back (which might get issued later).</a:t>
            </a:r>
          </a:p>
          <a:p>
            <a:r>
              <a:rPr lang="en-US" dirty="0"/>
              <a:t>This introduces a race condition:  will we index the “array” before the protection fault is generated?</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674439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we’re pretending to have such a huge array</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4091855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the instructions weren’t retired, and there was no permanent functional effect on our program, there was an effect on the computer system: one page of virtual memory was accessed. The translation lookaside buffer (the cache for the page table) has an entry for that page.</a:t>
            </a:r>
          </a:p>
          <a:p>
            <a:endParaRPr lang="en-US" dirty="0"/>
          </a:p>
          <a:p>
            <a:r>
              <a:rPr lang="en-US" dirty="0"/>
              <a:t>Now access each of the possible array indexes, and times how long it takes to access each of them.</a:t>
            </a:r>
          </a:p>
          <a:p>
            <a:endParaRPr lang="en-US" dirty="0"/>
          </a:p>
          <a:p>
            <a:r>
              <a:rPr lang="en-US" dirty="0"/>
              <a:t>The page we already accessed is probably the only one that’s also in physical memory, but even if it gets displaced by the timing code, it will still load faster because of the existing TLB entry.</a:t>
            </a:r>
          </a:p>
          <a:p>
            <a:endParaRPr lang="en-US" dirty="0"/>
          </a:p>
          <a:p>
            <a:r>
              <a:rPr lang="en-US" dirty="0"/>
              <a:t>Once we know which index we were able to access faster than the others, we know which index we’d already attempted to access, and thus we know the secret value.</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939491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Meltdown, </a:t>
            </a:r>
            <a:r>
              <a:rPr lang="en-US" dirty="0" err="1"/>
              <a:t>Spectre</a:t>
            </a:r>
            <a:r>
              <a:rPr lang="en-US" dirty="0"/>
              <a:t> is going to access an array in such a manner that we’ll later be able to use timing information to find out what the secret value was.</a:t>
            </a:r>
          </a:p>
          <a:p>
            <a:r>
              <a:rPr lang="en-US" dirty="0"/>
              <a:t>Where Meltdown used the existence of a TLB entry, </a:t>
            </a:r>
            <a:r>
              <a:rPr lang="en-US" dirty="0" err="1"/>
              <a:t>Spectre</a:t>
            </a:r>
            <a:r>
              <a:rPr lang="en-US" dirty="0"/>
              <a:t> uses the existence of an entry in memory cache.</a:t>
            </a:r>
          </a:p>
          <a:p>
            <a:r>
              <a:rPr lang="en-US" dirty="0"/>
              <a:t>Rather than exploiting the </a:t>
            </a:r>
            <a:r>
              <a:rPr lang="en-US" dirty="0" err="1"/>
              <a:t>OoO</a:t>
            </a:r>
            <a:r>
              <a:rPr lang="en-US" dirty="0"/>
              <a:t> engine, </a:t>
            </a:r>
            <a:r>
              <a:rPr lang="en-US" dirty="0" err="1"/>
              <a:t>Spectre</a:t>
            </a:r>
            <a:r>
              <a:rPr lang="en-US" dirty="0"/>
              <a:t> exploits the branch predictor. Recall that modern processors’ branch predictors use the history of whether a particular branch was taken or not, to predict whether it should be taken. So our attack uses this simple loop. We’ll train the branch predictor to predict that the “if” block is always the path to take. Then we’ll give it a value that should result in the “if” block not being taken.</a:t>
            </a:r>
          </a:p>
          <a:p>
            <a:r>
              <a:rPr lang="en-US" dirty="0"/>
              <a:t>We’ll choose a value for x that isn’t just at least 256, but it’s much, much greater than 256. Specifically, </a:t>
            </a:r>
            <a:r>
              <a:rPr lang="en-US" i="0" dirty="0"/>
              <a:t>x plus the</a:t>
            </a:r>
            <a:r>
              <a:rPr lang="en-US" dirty="0"/>
              <a:t> base address of array1 will equal the base address for the secret array.</a:t>
            </a:r>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34964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E4E543A-EE88-1746-B42D-B10C419FF485}" type="datetime1">
              <a:rPr lang="en-US" smtClean="0"/>
              <a:t>6/15/21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6734B0-CDBA-2248-B4E3-710BF1945747}" type="datetime1">
              <a:rPr lang="en-US" smtClean="0"/>
              <a:t>6/15/21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9E0C0B9-25FC-F647-8C94-84D66C288670}" type="datetime1">
              <a:rPr lang="en-US" smtClean="0"/>
              <a:t>6/15/21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08FE6C-C8A2-0B4D-9DD3-C16EB188FCD7}" type="datetime1">
              <a:rPr lang="en-US" smtClean="0"/>
              <a:t>6/15/21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013C15-E63B-4143-870B-A9B8F7CC0142}" type="datetime1">
              <a:rPr lang="en-US" smtClean="0"/>
              <a:t>6/15/21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07BB4C-1A45-204D-9BBE-5A00FF8A6072}" type="datetime1">
              <a:rPr lang="en-US" smtClean="0"/>
              <a:t>6/15/21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DF89B-A501-2049-AA88-FF7D01DEE1BF}" type="datetime1">
              <a:rPr lang="en-US" smtClean="0"/>
              <a:t>6/15/21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F8137D-9B5B-A847-B331-7195B05E9907}" type="datetime1">
              <a:rPr lang="en-US" smtClean="0"/>
              <a:t>6/15/21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CB7EC3-6D1E-284B-B9FB-41A9C0B720ED}" type="datetime1">
              <a:rPr lang="en-US" smtClean="0"/>
              <a:t>6/15/21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872F5B75-AF86-ED42-9752-58AD81C12541}" type="datetime1">
              <a:rPr lang="en-US" smtClean="0"/>
              <a:t>6/15/21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tiff"/><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Side-Channel Vulnerabilities</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dirty="0"/>
              <a:t>Programming at the Hardware/Software Interface</a:t>
            </a:r>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3AA-F3D4-8742-8F35-1DD809F32BDB}"/>
              </a:ext>
            </a:extLst>
          </p:cNvPr>
          <p:cNvSpPr>
            <a:spLocks noGrp="1"/>
          </p:cNvSpPr>
          <p:nvPr>
            <p:ph type="title"/>
          </p:nvPr>
        </p:nvSpPr>
        <p:spPr/>
        <p:txBody>
          <a:bodyPr/>
          <a:lstStyle/>
          <a:p>
            <a:r>
              <a:rPr lang="en-US" dirty="0"/>
              <a:t>Again: So What?</a:t>
            </a:r>
            <a:br>
              <a:rPr lang="en-US" dirty="0"/>
            </a:br>
            <a:r>
              <a:rPr lang="en-US" dirty="0"/>
              <a:t>All of the operations got flushed</a:t>
            </a:r>
          </a:p>
        </p:txBody>
      </p:sp>
      <p:sp>
        <p:nvSpPr>
          <p:cNvPr id="9" name="Content Placeholder 8">
            <a:extLst>
              <a:ext uri="{FF2B5EF4-FFF2-40B4-BE49-F238E27FC236}">
                <a16:creationId xmlns:a16="http://schemas.microsoft.com/office/drawing/2014/main" id="{BE49D951-1E18-AC40-B6B7-4E4863751524}"/>
              </a:ext>
            </a:extLst>
          </p:cNvPr>
          <p:cNvSpPr>
            <a:spLocks noGrp="1"/>
          </p:cNvSpPr>
          <p:nvPr>
            <p:ph sz="half" idx="1"/>
          </p:nvPr>
        </p:nvSpPr>
        <p:spPr>
          <a:xfrm>
            <a:off x="838200" y="1825625"/>
            <a:ext cx="5181600" cy="5032375"/>
          </a:xfrm>
        </p:spPr>
        <p:txBody>
          <a:bodyPr>
            <a:normAutofit lnSpcReduction="10000"/>
          </a:bodyPr>
          <a:lstStyle/>
          <a:p>
            <a:pPr marL="0" indent="0">
              <a:buNone/>
            </a:pPr>
            <a:r>
              <a:rPr lang="en-US" sz="2000" dirty="0">
                <a:latin typeface="Lucida Console" panose="020B0609040504020204" pitchFamily="49" charset="0"/>
              </a:rPr>
              <a:t>#include &lt;sys/</a:t>
            </a:r>
            <a:r>
              <a:rPr lang="en-US" sz="2000" dirty="0" err="1">
                <a:latin typeface="Lucida Console" panose="020B0609040504020204" pitchFamily="49" charset="0"/>
              </a:rPr>
              <a:t>time.h</a:t>
            </a:r>
            <a:r>
              <a:rPr lang="en-US" sz="2000" dirty="0">
                <a:latin typeface="Lucida Console" panose="020B0609040504020204" pitchFamily="49" charset="0"/>
              </a:rPr>
              <a:t>&gt;</a:t>
            </a:r>
          </a:p>
          <a:p>
            <a:pPr marL="0" indent="0">
              <a:buNone/>
            </a:pP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long x;</a:t>
            </a:r>
          </a:p>
          <a:p>
            <a:pPr marL="0" indent="0">
              <a:buNone/>
            </a:pPr>
            <a:r>
              <a:rPr lang="en-US" sz="2000" dirty="0" err="1">
                <a:latin typeface="Lucida Console" panose="020B0609040504020204" pitchFamily="49" charset="0"/>
              </a:rPr>
              <a:t>int</a:t>
            </a:r>
            <a:r>
              <a:rPr lang="en-US" sz="2000" dirty="0">
                <a:latin typeface="Lucida Console" panose="020B0609040504020204" pitchFamily="49" charset="0"/>
              </a:rPr>
              <a:t> stride = 4096/8;</a:t>
            </a:r>
          </a:p>
          <a:p>
            <a:pPr marL="0" indent="0">
              <a:buNone/>
            </a:pPr>
            <a:r>
              <a:rPr lang="en-US" sz="2000" dirty="0">
                <a:latin typeface="Lucida Console" panose="020B0609040504020204" pitchFamily="49" charset="0"/>
              </a:rPr>
              <a:t>struct </a:t>
            </a:r>
            <a:r>
              <a:rPr lang="en-US" sz="2000" dirty="0" err="1">
                <a:latin typeface="Lucida Console" panose="020B0609040504020204" pitchFamily="49" charset="0"/>
              </a:rPr>
              <a:t>timeval</a:t>
            </a:r>
            <a:r>
              <a:rPr lang="en-US" sz="2000" dirty="0">
                <a:latin typeface="Lucida Console" panose="020B0609040504020204" pitchFamily="49" charset="0"/>
              </a:rPr>
              <a:t> *t1, *t2;</a:t>
            </a:r>
          </a:p>
          <a:p>
            <a:pPr marL="0" indent="0">
              <a:buNone/>
            </a:pPr>
            <a:r>
              <a:rPr lang="en-US" sz="2000" dirty="0">
                <a:latin typeface="Lucida Console" panose="020B0609040504020204" pitchFamily="49" charset="0"/>
              </a:rPr>
              <a:t>struct </a:t>
            </a:r>
            <a:r>
              <a:rPr lang="en-US" sz="2000" dirty="0" err="1">
                <a:latin typeface="Lucida Console" panose="020B0609040504020204" pitchFamily="49" charset="0"/>
              </a:rPr>
              <a:t>timeval</a:t>
            </a:r>
            <a:r>
              <a:rPr lang="en-US" sz="2000" dirty="0">
                <a:latin typeface="Lucida Console" panose="020B0609040504020204" pitchFamily="49" charset="0"/>
              </a:rPr>
              <a:t> duration[256]; </a:t>
            </a:r>
          </a:p>
          <a:p>
            <a:pPr marL="0" indent="0">
              <a:buNone/>
            </a:pPr>
            <a:r>
              <a:rPr lang="en-US" sz="2000" dirty="0">
                <a:latin typeface="Lucida Console" panose="020B0609040504020204" pitchFamily="49" charset="0"/>
              </a:rPr>
              <a:t>for (index=1; </a:t>
            </a:r>
            <a:r>
              <a:rPr lang="en-US" sz="2000" dirty="0" err="1">
                <a:latin typeface="Lucida Console" panose="020B0609040504020204" pitchFamily="49" charset="0"/>
              </a:rPr>
              <a:t>i</a:t>
            </a:r>
            <a:r>
              <a:rPr lang="en-US" sz="2000" dirty="0">
                <a:latin typeface="Lucida Console" panose="020B0609040504020204" pitchFamily="49" charset="0"/>
              </a:rPr>
              <a:t>&lt;256; </a:t>
            </a:r>
            <a:r>
              <a:rPr lang="en-US" sz="2000" dirty="0" err="1">
                <a:latin typeface="Lucida Console" panose="020B0609040504020204" pitchFamily="49" charset="0"/>
              </a:rPr>
              <a:t>i</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get_itimer</a:t>
            </a:r>
            <a:r>
              <a:rPr lang="en-US" sz="2000" dirty="0">
                <a:latin typeface="Lucida Console" panose="020B0609040504020204" pitchFamily="49" charset="0"/>
              </a:rPr>
              <a:t>(ITIMER_REAL, t1);</a:t>
            </a:r>
          </a:p>
          <a:p>
            <a:pPr marL="0" indent="0">
              <a:buNone/>
            </a:pPr>
            <a:r>
              <a:rPr lang="en-US" sz="2000" dirty="0">
                <a:latin typeface="Lucida Console" panose="020B0609040504020204" pitchFamily="49" charset="0"/>
              </a:rPr>
              <a:t>    x = probe[index*stride];</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get_itimer</a:t>
            </a:r>
            <a:r>
              <a:rPr lang="en-US" sz="2000" dirty="0">
                <a:latin typeface="Lucida Console" panose="020B0609040504020204" pitchFamily="49" charset="0"/>
              </a:rPr>
              <a:t>(ITIMER_REAL, t2);</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timeval_subtract</a:t>
            </a:r>
            <a:r>
              <a:rPr lang="en-US" sz="2000" dirty="0">
                <a:latin typeface="Lucida Console" panose="020B0609040504020204" pitchFamily="49" charset="0"/>
              </a:rPr>
              <a:t>(</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duration+index</a:t>
            </a:r>
            <a:r>
              <a:rPr lang="en-US" sz="2000" dirty="0">
                <a:latin typeface="Lucida Console" panose="020B0609040504020204" pitchFamily="49" charset="0"/>
              </a:rPr>
              <a:t>,</a:t>
            </a:r>
            <a:br>
              <a:rPr lang="en-US" sz="2000" dirty="0">
                <a:latin typeface="Lucida Console" panose="020B0609040504020204" pitchFamily="49" charset="0"/>
              </a:rPr>
            </a:br>
            <a:r>
              <a:rPr lang="en-US" sz="2000" dirty="0">
                <a:latin typeface="Lucida Console" panose="020B0609040504020204" pitchFamily="49" charset="0"/>
              </a:rPr>
              <a:t>                t1, t2)</a:t>
            </a:r>
          </a:p>
          <a:p>
            <a:pPr marL="0" indent="0">
              <a:buNone/>
            </a:pPr>
            <a:r>
              <a:rPr lang="en-US" sz="2000" dirty="0">
                <a:latin typeface="Lucida Console" panose="020B0609040504020204" pitchFamily="49" charset="0"/>
              </a:rPr>
              <a:t>}</a:t>
            </a:r>
          </a:p>
        </p:txBody>
      </p:sp>
      <p:sp>
        <p:nvSpPr>
          <p:cNvPr id="3" name="Content Placeholder 2">
            <a:extLst>
              <a:ext uri="{FF2B5EF4-FFF2-40B4-BE49-F238E27FC236}">
                <a16:creationId xmlns:a16="http://schemas.microsoft.com/office/drawing/2014/main" id="{3D18AA60-E4EB-914F-9A1E-DF17EC620498}"/>
              </a:ext>
            </a:extLst>
          </p:cNvPr>
          <p:cNvSpPr>
            <a:spLocks noGrp="1"/>
          </p:cNvSpPr>
          <p:nvPr>
            <p:ph sz="half" idx="2"/>
          </p:nvPr>
        </p:nvSpPr>
        <p:spPr>
          <a:xfrm>
            <a:off x="6172200" y="1825624"/>
            <a:ext cx="6019800" cy="4895851"/>
          </a:xfrm>
        </p:spPr>
        <p:txBody>
          <a:bodyPr>
            <a:normAutofit/>
          </a:bodyPr>
          <a:lstStyle/>
          <a:p>
            <a:r>
              <a:rPr lang="en-US" dirty="0"/>
              <a:t>The attack code read one of 255 possible pages</a:t>
            </a:r>
          </a:p>
          <a:p>
            <a:r>
              <a:rPr lang="en-US" dirty="0"/>
              <a:t>Value read was flushed by </a:t>
            </a:r>
            <a:r>
              <a:rPr lang="en-US" dirty="0" err="1"/>
              <a:t>OoO</a:t>
            </a:r>
            <a:r>
              <a:rPr lang="en-US" dirty="0"/>
              <a:t> engine</a:t>
            </a:r>
          </a:p>
          <a:p>
            <a:r>
              <a:rPr lang="en-US" dirty="0"/>
              <a:t>Memory hierarchy still affected</a:t>
            </a:r>
          </a:p>
          <a:p>
            <a:endParaRPr lang="en-US" dirty="0"/>
          </a:p>
          <a:p>
            <a:r>
              <a:rPr lang="en-US" dirty="0"/>
              <a:t>When we access all 256pages,</a:t>
            </a:r>
            <a:br>
              <a:rPr lang="en-US" dirty="0"/>
            </a:br>
            <a:r>
              <a:rPr lang="en-US" dirty="0"/>
              <a:t>255 will have TLB misses,</a:t>
            </a:r>
            <a:br>
              <a:rPr lang="en-US" dirty="0"/>
            </a:br>
            <a:r>
              <a:rPr lang="en-US" dirty="0"/>
              <a:t>1 will have hit</a:t>
            </a:r>
          </a:p>
          <a:p>
            <a:r>
              <a:rPr lang="en-US" dirty="0"/>
              <a:t>If probe[x*stride] had fastest access, then </a:t>
            </a:r>
            <a:r>
              <a:rPr lang="en-US" b="1" dirty="0" err="1"/>
              <a:t>secret_data</a:t>
            </a:r>
            <a:r>
              <a:rPr lang="en-US" b="1" dirty="0"/>
              <a:t> = x</a:t>
            </a:r>
          </a:p>
        </p:txBody>
      </p:sp>
      <p:sp>
        <p:nvSpPr>
          <p:cNvPr id="5" name="Footer Placeholder 4">
            <a:extLst>
              <a:ext uri="{FF2B5EF4-FFF2-40B4-BE49-F238E27FC236}">
                <a16:creationId xmlns:a16="http://schemas.microsoft.com/office/drawing/2014/main" id="{0C4D5FC7-94B2-4D45-9B72-361E23944C18}"/>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2D85A8BB-5E56-9446-BF72-B8B584CDD453}"/>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ext Placeholder 6">
            <a:extLst>
              <a:ext uri="{FF2B5EF4-FFF2-40B4-BE49-F238E27FC236}">
                <a16:creationId xmlns:a16="http://schemas.microsoft.com/office/drawing/2014/main" id="{D8F8D134-5AE1-B74E-ADAB-055F13C87934}"/>
              </a:ext>
            </a:extLst>
          </p:cNvPr>
          <p:cNvSpPr>
            <a:spLocks noGrp="1"/>
          </p:cNvSpPr>
          <p:nvPr>
            <p:ph type="body" sz="quarter" idx="13"/>
          </p:nvPr>
        </p:nvSpPr>
        <p:spPr/>
        <p:txBody>
          <a:bodyPr/>
          <a:lstStyle/>
          <a:p>
            <a:r>
              <a:rPr lang="en-US" dirty="0"/>
              <a:t>Slide by Bohn</a:t>
            </a:r>
          </a:p>
        </p:txBody>
      </p:sp>
      <p:pic>
        <p:nvPicPr>
          <p:cNvPr id="8" name="Picture 7">
            <a:extLst>
              <a:ext uri="{FF2B5EF4-FFF2-40B4-BE49-F238E27FC236}">
                <a16:creationId xmlns:a16="http://schemas.microsoft.com/office/drawing/2014/main" id="{1FDCD680-B887-BE4A-B85E-8F9F489976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28" y="1"/>
            <a:ext cx="845924" cy="1646238"/>
          </a:xfrm>
          <a:prstGeom prst="rect">
            <a:avLst/>
          </a:prstGeom>
        </p:spPr>
      </p:pic>
    </p:spTree>
    <p:extLst>
      <p:ext uri="{BB962C8B-B14F-4D97-AF65-F5344CB8AC3E}">
        <p14:creationId xmlns:p14="http://schemas.microsoft.com/office/powerpoint/2010/main" val="4787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3AA-F3D4-8742-8F35-1DD809F32BDB}"/>
              </a:ext>
            </a:extLst>
          </p:cNvPr>
          <p:cNvSpPr>
            <a:spLocks noGrp="1"/>
          </p:cNvSpPr>
          <p:nvPr>
            <p:ph type="title"/>
          </p:nvPr>
        </p:nvSpPr>
        <p:spPr/>
        <p:txBody>
          <a:bodyPr/>
          <a:lstStyle/>
          <a:p>
            <a:r>
              <a:rPr lang="en-US" dirty="0"/>
              <a:t>Example</a:t>
            </a:r>
          </a:p>
        </p:txBody>
      </p:sp>
      <p:pic>
        <p:nvPicPr>
          <p:cNvPr id="23" name="meltdown.mp4">
            <a:hlinkClick r:id="" action="ppaction://media"/>
            <a:extLst>
              <a:ext uri="{FF2B5EF4-FFF2-40B4-BE49-F238E27FC236}">
                <a16:creationId xmlns:a16="http://schemas.microsoft.com/office/drawing/2014/main" id="{2C896ED2-0F94-A045-B17C-467F06858563}"/>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838200" y="2543175"/>
            <a:ext cx="5181600" cy="2914650"/>
          </a:xfrm>
        </p:spPr>
      </p:pic>
      <p:sp>
        <p:nvSpPr>
          <p:cNvPr id="22" name="Content Placeholder 21">
            <a:extLst>
              <a:ext uri="{FF2B5EF4-FFF2-40B4-BE49-F238E27FC236}">
                <a16:creationId xmlns:a16="http://schemas.microsoft.com/office/drawing/2014/main" id="{6F45F090-B32B-E649-BDBD-10865DD473B7}"/>
              </a:ext>
            </a:extLst>
          </p:cNvPr>
          <p:cNvSpPr>
            <a:spLocks noGrp="1"/>
          </p:cNvSpPr>
          <p:nvPr>
            <p:ph sz="half" idx="2"/>
          </p:nvPr>
        </p:nvSpPr>
        <p:spPr>
          <a:xfrm>
            <a:off x="6172200" y="1825625"/>
            <a:ext cx="5284694" cy="4351338"/>
          </a:xfrm>
        </p:spPr>
        <p:txBody>
          <a:bodyPr>
            <a:normAutofit fontScale="92500" lnSpcReduction="10000"/>
          </a:bodyPr>
          <a:lstStyle/>
          <a:p>
            <a:r>
              <a:rPr lang="en-US" dirty="0"/>
              <a:t>Run attack</a:t>
            </a:r>
          </a:p>
          <a:p>
            <a:r>
              <a:rPr lang="en-US" dirty="0"/>
              <a:t>probe[80*stride] has fastest access</a:t>
            </a:r>
          </a:p>
          <a:p>
            <a:pPr lvl="1"/>
            <a:r>
              <a:rPr lang="en-US" dirty="0" err="1"/>
              <a:t>secret_data</a:t>
            </a:r>
            <a:r>
              <a:rPr lang="en-US" dirty="0"/>
              <a:t> = ‘P’</a:t>
            </a:r>
          </a:p>
          <a:p>
            <a:r>
              <a:rPr lang="en-US" dirty="0"/>
              <a:t>Flush/Reload TLB, increment %</a:t>
            </a:r>
            <a:r>
              <a:rPr lang="en-US" dirty="0" err="1"/>
              <a:t>rcx</a:t>
            </a:r>
            <a:r>
              <a:rPr lang="en-US" dirty="0"/>
              <a:t>, run attack</a:t>
            </a:r>
          </a:p>
          <a:p>
            <a:r>
              <a:rPr lang="en-US" dirty="0"/>
              <a:t>probe[97*stride] has fastest access</a:t>
            </a:r>
          </a:p>
          <a:p>
            <a:pPr lvl="1"/>
            <a:r>
              <a:rPr lang="en-US" dirty="0" err="1"/>
              <a:t>secret_data</a:t>
            </a:r>
            <a:r>
              <a:rPr lang="en-US" dirty="0"/>
              <a:t> = ‘a’</a:t>
            </a:r>
          </a:p>
          <a:p>
            <a:r>
              <a:rPr lang="en-US" dirty="0"/>
              <a:t>Flush/Reload TLB, increment %</a:t>
            </a:r>
            <a:r>
              <a:rPr lang="en-US" dirty="0" err="1"/>
              <a:t>rcx</a:t>
            </a:r>
            <a:r>
              <a:rPr lang="en-US" dirty="0"/>
              <a:t>, run attack</a:t>
            </a:r>
          </a:p>
          <a:p>
            <a:r>
              <a:rPr lang="en-US" dirty="0"/>
              <a:t>probe[115*stride] has fastest access</a:t>
            </a:r>
          </a:p>
          <a:p>
            <a:pPr lvl="1"/>
            <a:r>
              <a:rPr lang="en-US" dirty="0" err="1"/>
              <a:t>secret_data</a:t>
            </a:r>
            <a:r>
              <a:rPr lang="en-US" dirty="0"/>
              <a:t> = ‘s’</a:t>
            </a:r>
          </a:p>
        </p:txBody>
      </p:sp>
      <p:sp>
        <p:nvSpPr>
          <p:cNvPr id="5" name="Footer Placeholder 4">
            <a:extLst>
              <a:ext uri="{FF2B5EF4-FFF2-40B4-BE49-F238E27FC236}">
                <a16:creationId xmlns:a16="http://schemas.microsoft.com/office/drawing/2014/main" id="{0C4D5FC7-94B2-4D45-9B72-361E23944C18}"/>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2D85A8BB-5E56-9446-BF72-B8B584CDD453}"/>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7" name="Text Placeholder 6">
            <a:extLst>
              <a:ext uri="{FF2B5EF4-FFF2-40B4-BE49-F238E27FC236}">
                <a16:creationId xmlns:a16="http://schemas.microsoft.com/office/drawing/2014/main" id="{D8F8D134-5AE1-B74E-ADAB-055F13C87934}"/>
              </a:ext>
            </a:extLst>
          </p:cNvPr>
          <p:cNvSpPr>
            <a:spLocks noGrp="1"/>
          </p:cNvSpPr>
          <p:nvPr>
            <p:ph type="body" sz="quarter" idx="13"/>
          </p:nvPr>
        </p:nvSpPr>
        <p:spPr/>
        <p:txBody>
          <a:bodyPr/>
          <a:lstStyle/>
          <a:p>
            <a:r>
              <a:rPr lang="en-US" dirty="0"/>
              <a:t>Slide by Bohn</a:t>
            </a:r>
          </a:p>
        </p:txBody>
      </p:sp>
      <p:pic>
        <p:nvPicPr>
          <p:cNvPr id="8" name="Picture 7">
            <a:extLst>
              <a:ext uri="{FF2B5EF4-FFF2-40B4-BE49-F238E27FC236}">
                <a16:creationId xmlns:a16="http://schemas.microsoft.com/office/drawing/2014/main" id="{1FDCD680-B887-BE4A-B85E-8F9F489976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628" y="1"/>
            <a:ext cx="845924" cy="1646238"/>
          </a:xfrm>
          <a:prstGeom prst="rect">
            <a:avLst/>
          </a:prstGeom>
        </p:spPr>
      </p:pic>
      <p:sp>
        <p:nvSpPr>
          <p:cNvPr id="4" name="Rectangle 3">
            <a:extLst>
              <a:ext uri="{FF2B5EF4-FFF2-40B4-BE49-F238E27FC236}">
                <a16:creationId xmlns:a16="http://schemas.microsoft.com/office/drawing/2014/main" id="{F9B399BD-8B57-084A-A51B-62F7900D4ABF}"/>
              </a:ext>
            </a:extLst>
          </p:cNvPr>
          <p:cNvSpPr/>
          <p:nvPr/>
        </p:nvSpPr>
        <p:spPr>
          <a:xfrm>
            <a:off x="6802244" y="1338146"/>
            <a:ext cx="490654" cy="4906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sp>
        <p:nvSpPr>
          <p:cNvPr id="10" name="Rectangle 9">
            <a:extLst>
              <a:ext uri="{FF2B5EF4-FFF2-40B4-BE49-F238E27FC236}">
                <a16:creationId xmlns:a16="http://schemas.microsoft.com/office/drawing/2014/main" id="{613C3C65-9BF0-C84A-A4B9-7271A66DA942}"/>
              </a:ext>
            </a:extLst>
          </p:cNvPr>
          <p:cNvSpPr/>
          <p:nvPr/>
        </p:nvSpPr>
        <p:spPr>
          <a:xfrm>
            <a:off x="7292898" y="1341825"/>
            <a:ext cx="490654" cy="4906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1" name="Rectangle 10">
            <a:extLst>
              <a:ext uri="{FF2B5EF4-FFF2-40B4-BE49-F238E27FC236}">
                <a16:creationId xmlns:a16="http://schemas.microsoft.com/office/drawing/2014/main" id="{BD2C631C-8144-E64C-BB8A-CA5B8BB04B5A}"/>
              </a:ext>
            </a:extLst>
          </p:cNvPr>
          <p:cNvSpPr/>
          <p:nvPr/>
        </p:nvSpPr>
        <p:spPr>
          <a:xfrm>
            <a:off x="7786207" y="1334971"/>
            <a:ext cx="490654" cy="4906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2" name="Rectangle 11">
            <a:extLst>
              <a:ext uri="{FF2B5EF4-FFF2-40B4-BE49-F238E27FC236}">
                <a16:creationId xmlns:a16="http://schemas.microsoft.com/office/drawing/2014/main" id="{F8D776D7-4743-A74D-BC0C-DDDB758998C4}"/>
              </a:ext>
            </a:extLst>
          </p:cNvPr>
          <p:cNvSpPr/>
          <p:nvPr/>
        </p:nvSpPr>
        <p:spPr>
          <a:xfrm>
            <a:off x="8276993" y="1341671"/>
            <a:ext cx="490654" cy="4906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3" name="Rectangle 12">
            <a:extLst>
              <a:ext uri="{FF2B5EF4-FFF2-40B4-BE49-F238E27FC236}">
                <a16:creationId xmlns:a16="http://schemas.microsoft.com/office/drawing/2014/main" id="{936571D4-CE77-2345-B9AC-61F69802B92E}"/>
              </a:ext>
            </a:extLst>
          </p:cNvPr>
          <p:cNvSpPr/>
          <p:nvPr/>
        </p:nvSpPr>
        <p:spPr>
          <a:xfrm>
            <a:off x="8747203" y="1342597"/>
            <a:ext cx="490654" cy="4906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p>
        </p:txBody>
      </p:sp>
      <p:sp>
        <p:nvSpPr>
          <p:cNvPr id="14" name="Rectangle 13">
            <a:extLst>
              <a:ext uri="{FF2B5EF4-FFF2-40B4-BE49-F238E27FC236}">
                <a16:creationId xmlns:a16="http://schemas.microsoft.com/office/drawing/2014/main" id="{FEA642CB-F9BF-754D-A3A9-08142C0582DA}"/>
              </a:ext>
            </a:extLst>
          </p:cNvPr>
          <p:cNvSpPr/>
          <p:nvPr/>
        </p:nvSpPr>
        <p:spPr>
          <a:xfrm>
            <a:off x="9237857" y="1335125"/>
            <a:ext cx="490654" cy="4906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a:t>
            </a:r>
          </a:p>
        </p:txBody>
      </p:sp>
      <p:sp>
        <p:nvSpPr>
          <p:cNvPr id="15" name="Rectangle 14">
            <a:extLst>
              <a:ext uri="{FF2B5EF4-FFF2-40B4-BE49-F238E27FC236}">
                <a16:creationId xmlns:a16="http://schemas.microsoft.com/office/drawing/2014/main" id="{CF26B287-2098-8944-8136-42820992BB6E}"/>
              </a:ext>
            </a:extLst>
          </p:cNvPr>
          <p:cNvSpPr/>
          <p:nvPr/>
        </p:nvSpPr>
        <p:spPr>
          <a:xfrm>
            <a:off x="9720015" y="1339422"/>
            <a:ext cx="490654" cy="4906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
            </a:r>
          </a:p>
        </p:txBody>
      </p:sp>
      <p:sp>
        <p:nvSpPr>
          <p:cNvPr id="16" name="Rectangle 15">
            <a:extLst>
              <a:ext uri="{FF2B5EF4-FFF2-40B4-BE49-F238E27FC236}">
                <a16:creationId xmlns:a16="http://schemas.microsoft.com/office/drawing/2014/main" id="{C9C5374D-78C8-354B-84A8-BF80B397134E}"/>
              </a:ext>
            </a:extLst>
          </p:cNvPr>
          <p:cNvSpPr/>
          <p:nvPr/>
        </p:nvSpPr>
        <p:spPr>
          <a:xfrm>
            <a:off x="10210801" y="1334971"/>
            <a:ext cx="490654" cy="4906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17" name="TextBox 16">
            <a:extLst>
              <a:ext uri="{FF2B5EF4-FFF2-40B4-BE49-F238E27FC236}">
                <a16:creationId xmlns:a16="http://schemas.microsoft.com/office/drawing/2014/main" id="{94CE4A9C-561A-D64D-9C15-97626FA5AE19}"/>
              </a:ext>
            </a:extLst>
          </p:cNvPr>
          <p:cNvSpPr txBox="1"/>
          <p:nvPr/>
        </p:nvSpPr>
        <p:spPr>
          <a:xfrm>
            <a:off x="6099717" y="724829"/>
            <a:ext cx="623697" cy="369332"/>
          </a:xfrm>
          <a:prstGeom prst="rect">
            <a:avLst/>
          </a:prstGeom>
          <a:noFill/>
        </p:spPr>
        <p:txBody>
          <a:bodyPr wrap="none" rtlCol="0">
            <a:spAutoFit/>
          </a:bodyPr>
          <a:lstStyle/>
          <a:p>
            <a:r>
              <a:rPr lang="en-US" dirty="0"/>
              <a:t>%</a:t>
            </a:r>
            <a:r>
              <a:rPr lang="en-US" dirty="0" err="1"/>
              <a:t>rcx</a:t>
            </a:r>
            <a:endParaRPr lang="en-US" dirty="0"/>
          </a:p>
        </p:txBody>
      </p:sp>
      <p:cxnSp>
        <p:nvCxnSpPr>
          <p:cNvPr id="19" name="Elbow Connector 18">
            <a:extLst>
              <a:ext uri="{FF2B5EF4-FFF2-40B4-BE49-F238E27FC236}">
                <a16:creationId xmlns:a16="http://schemas.microsoft.com/office/drawing/2014/main" id="{113C41B9-2696-3F48-B0AD-2DE6AFDE209C}"/>
              </a:ext>
            </a:extLst>
          </p:cNvPr>
          <p:cNvCxnSpPr>
            <a:cxnSpLocks/>
            <a:stCxn id="17" idx="3"/>
            <a:endCxn id="4" idx="0"/>
          </p:cNvCxnSpPr>
          <p:nvPr/>
        </p:nvCxnSpPr>
        <p:spPr>
          <a:xfrm>
            <a:off x="6723414" y="909495"/>
            <a:ext cx="324157" cy="4286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1750B28-EBF3-2D45-BFBD-1D0E1D39B71A}"/>
              </a:ext>
            </a:extLst>
          </p:cNvPr>
          <p:cNvSpPr/>
          <p:nvPr/>
        </p:nvSpPr>
        <p:spPr>
          <a:xfrm>
            <a:off x="9691123" y="6538912"/>
            <a:ext cx="2388539" cy="307777"/>
          </a:xfrm>
          <a:prstGeom prst="rect">
            <a:avLst/>
          </a:prstGeom>
        </p:spPr>
        <p:txBody>
          <a:bodyPr wrap="none">
            <a:spAutoFit/>
          </a:bodyPr>
          <a:lstStyle/>
          <a:p>
            <a:r>
              <a:rPr lang="en-US" sz="1400" dirty="0">
                <a:solidFill>
                  <a:srgbClr val="FFFF00"/>
                </a:solidFill>
              </a:rPr>
              <a:t>video by </a:t>
            </a:r>
            <a:r>
              <a:rPr lang="en-US" sz="1400" dirty="0" err="1">
                <a:solidFill>
                  <a:srgbClr val="FFFF00"/>
                </a:solidFill>
              </a:rPr>
              <a:t>meltdownattack.com</a:t>
            </a:r>
            <a:endParaRPr lang="en-US" sz="1400" dirty="0">
              <a:solidFill>
                <a:srgbClr val="FFFF00"/>
              </a:solidFill>
            </a:endParaRPr>
          </a:p>
        </p:txBody>
      </p:sp>
    </p:spTree>
    <p:extLst>
      <p:ext uri="{BB962C8B-B14F-4D97-AF65-F5344CB8AC3E}">
        <p14:creationId xmlns:p14="http://schemas.microsoft.com/office/powerpoint/2010/main" val="96842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67"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3D710C-8C9B-4646-AE9D-19C09C1E93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 cy="1451428"/>
          </a:xfrm>
          <a:prstGeom prst="rect">
            <a:avLst/>
          </a:prstGeom>
          <a:solidFill>
            <a:srgbClr val="E8EAFF"/>
          </a:solidFill>
        </p:spPr>
      </p:pic>
      <p:sp>
        <p:nvSpPr>
          <p:cNvPr id="2" name="Title 1">
            <a:extLst>
              <a:ext uri="{FF2B5EF4-FFF2-40B4-BE49-F238E27FC236}">
                <a16:creationId xmlns:a16="http://schemas.microsoft.com/office/drawing/2014/main" id="{F0C5D3AA-F3D4-8742-8F35-1DD809F32BDB}"/>
              </a:ext>
            </a:extLst>
          </p:cNvPr>
          <p:cNvSpPr>
            <a:spLocks noGrp="1"/>
          </p:cNvSpPr>
          <p:nvPr>
            <p:ph type="title"/>
          </p:nvPr>
        </p:nvSpPr>
        <p:spPr/>
        <p:txBody>
          <a:bodyPr/>
          <a:lstStyle/>
          <a:p>
            <a:r>
              <a:rPr lang="en-US" dirty="0"/>
              <a:t>Exploiting Branch Prediction</a:t>
            </a:r>
          </a:p>
        </p:txBody>
      </p:sp>
      <p:sp>
        <p:nvSpPr>
          <p:cNvPr id="11" name="Content Placeholder 10">
            <a:extLst>
              <a:ext uri="{FF2B5EF4-FFF2-40B4-BE49-F238E27FC236}">
                <a16:creationId xmlns:a16="http://schemas.microsoft.com/office/drawing/2014/main" id="{B5D3B834-FE9B-FA42-A32B-1C7E9FDDDA57}"/>
              </a:ext>
            </a:extLst>
          </p:cNvPr>
          <p:cNvSpPr>
            <a:spLocks noGrp="1"/>
          </p:cNvSpPr>
          <p:nvPr>
            <p:ph sz="half" idx="2"/>
          </p:nvPr>
        </p:nvSpPr>
        <p:spPr/>
        <p:txBody>
          <a:bodyPr/>
          <a:lstStyle/>
          <a:p>
            <a:r>
              <a:rPr lang="en-US" dirty="0"/>
              <a:t>Run many times with x&lt;256</a:t>
            </a:r>
          </a:p>
          <a:p>
            <a:pPr lvl="1"/>
            <a:r>
              <a:rPr lang="en-US" dirty="0"/>
              <a:t>Train branch predictor</a:t>
            </a:r>
            <a:br>
              <a:rPr lang="en-US" dirty="0"/>
            </a:br>
            <a:r>
              <a:rPr lang="en-US" dirty="0"/>
              <a:t>to expect x&lt;256</a:t>
            </a:r>
          </a:p>
          <a:p>
            <a:endParaRPr lang="en-US" dirty="0"/>
          </a:p>
          <a:p>
            <a:r>
              <a:rPr lang="en-US" dirty="0"/>
              <a:t>Flush cache</a:t>
            </a:r>
          </a:p>
          <a:p>
            <a:endParaRPr lang="en-US" dirty="0"/>
          </a:p>
          <a:p>
            <a:r>
              <a:rPr lang="en-US" dirty="0"/>
              <a:t>Run with x≥256</a:t>
            </a:r>
          </a:p>
        </p:txBody>
      </p:sp>
      <p:sp>
        <p:nvSpPr>
          <p:cNvPr id="5" name="Footer Placeholder 4">
            <a:extLst>
              <a:ext uri="{FF2B5EF4-FFF2-40B4-BE49-F238E27FC236}">
                <a16:creationId xmlns:a16="http://schemas.microsoft.com/office/drawing/2014/main" id="{0C4D5FC7-94B2-4D45-9B72-361E23944C18}"/>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2D85A8BB-5E56-9446-BF72-B8B584CDD453}"/>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D8F8D134-5AE1-B74E-ADAB-055F13C87934}"/>
              </a:ext>
            </a:extLst>
          </p:cNvPr>
          <p:cNvSpPr>
            <a:spLocks noGrp="1"/>
          </p:cNvSpPr>
          <p:nvPr>
            <p:ph type="body" sz="quarter" idx="13"/>
          </p:nvPr>
        </p:nvSpPr>
        <p:spPr/>
        <p:txBody>
          <a:bodyPr/>
          <a:lstStyle/>
          <a:p>
            <a:r>
              <a:rPr lang="en-US" dirty="0"/>
              <a:t>Slide by Bohn</a:t>
            </a:r>
          </a:p>
        </p:txBody>
      </p:sp>
      <p:sp>
        <p:nvSpPr>
          <p:cNvPr id="12" name="Content Placeholder 2">
            <a:extLst>
              <a:ext uri="{FF2B5EF4-FFF2-40B4-BE49-F238E27FC236}">
                <a16:creationId xmlns:a16="http://schemas.microsoft.com/office/drawing/2014/main" id="{475C9E93-682F-5E46-84CC-86C1B3B808F5}"/>
              </a:ext>
            </a:extLst>
          </p:cNvPr>
          <p:cNvSpPr>
            <a:spLocks noGrp="1"/>
          </p:cNvSpPr>
          <p:nvPr>
            <p:ph sz="half" idx="1"/>
          </p:nvPr>
        </p:nvSpPr>
        <p:spPr/>
        <p:txBody>
          <a:bodyPr>
            <a:normAutofit/>
          </a:bodyPr>
          <a:lstStyle/>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if (x&lt;256) {</a:t>
            </a:r>
          </a:p>
          <a:p>
            <a:pPr marL="0" indent="0">
              <a:buNone/>
            </a:pPr>
            <a:r>
              <a:rPr lang="en-US" sz="2400" dirty="0">
                <a:latin typeface="Lucida Console" panose="020B0609040504020204" pitchFamily="49" charset="0"/>
              </a:rPr>
              <a:t>    secret = array1[x];</a:t>
            </a:r>
          </a:p>
          <a:p>
            <a:pPr marL="0" indent="0">
              <a:buNone/>
            </a:pPr>
            <a:r>
              <a:rPr lang="en-US" sz="2400" dirty="0">
                <a:latin typeface="Lucida Console" panose="020B0609040504020204" pitchFamily="49" charset="0"/>
              </a:rPr>
              <a:t>    y = array2[secret];</a:t>
            </a:r>
          </a:p>
          <a:p>
            <a:pPr marL="0" indent="0">
              <a:buNone/>
            </a:pPr>
            <a:r>
              <a:rPr lang="en-US" sz="2400" dirty="0">
                <a:latin typeface="Lucida Console" panose="020B0609040504020204" pitchFamily="49" charset="0"/>
              </a:rPr>
              <a:t>}</a:t>
            </a:r>
            <a:endParaRPr lang="en-US" dirty="0"/>
          </a:p>
        </p:txBody>
      </p:sp>
    </p:spTree>
    <p:extLst>
      <p:ext uri="{BB962C8B-B14F-4D97-AF65-F5344CB8AC3E}">
        <p14:creationId xmlns:p14="http://schemas.microsoft.com/office/powerpoint/2010/main" val="82409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B416EA-5F6E-FF4B-B0F9-9F108D788D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 cy="1451428"/>
          </a:xfrm>
          <a:prstGeom prst="rect">
            <a:avLst/>
          </a:prstGeom>
          <a:solidFill>
            <a:srgbClr val="E8EAFF"/>
          </a:solidFill>
        </p:spPr>
      </p:pic>
      <p:sp>
        <p:nvSpPr>
          <p:cNvPr id="5" name="Footer Placeholder 4">
            <a:extLst>
              <a:ext uri="{FF2B5EF4-FFF2-40B4-BE49-F238E27FC236}">
                <a16:creationId xmlns:a16="http://schemas.microsoft.com/office/drawing/2014/main" id="{0C4D5FC7-94B2-4D45-9B72-361E23944C18}"/>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2D85A8BB-5E56-9446-BF72-B8B584CDD453}"/>
              </a:ext>
            </a:extLst>
          </p:cNvPr>
          <p:cNvSpPr>
            <a:spLocks noGrp="1"/>
          </p:cNvSpPr>
          <p:nvPr>
            <p:ph type="sldNum" sz="quarter" idx="12"/>
          </p:nvPr>
        </p:nvSpPr>
        <p:spPr/>
        <p:txBody>
          <a:bodyPr/>
          <a:lstStyle/>
          <a:p>
            <a:fld id="{B30C84D9-7A41-4FEB-892B-80917372DB87}" type="slidenum">
              <a:rPr lang="en-US" smtClean="0"/>
              <a:t>13</a:t>
            </a:fld>
            <a:endParaRPr lang="en-US" dirty="0"/>
          </a:p>
        </p:txBody>
      </p:sp>
      <p:sp>
        <p:nvSpPr>
          <p:cNvPr id="2" name="Title 1">
            <a:extLst>
              <a:ext uri="{FF2B5EF4-FFF2-40B4-BE49-F238E27FC236}">
                <a16:creationId xmlns:a16="http://schemas.microsoft.com/office/drawing/2014/main" id="{F0C5D3AA-F3D4-8742-8F35-1DD809F32BDB}"/>
              </a:ext>
            </a:extLst>
          </p:cNvPr>
          <p:cNvSpPr>
            <a:spLocks noGrp="1"/>
          </p:cNvSpPr>
          <p:nvPr>
            <p:ph type="title"/>
          </p:nvPr>
        </p:nvSpPr>
        <p:spPr/>
        <p:txBody>
          <a:bodyPr/>
          <a:lstStyle/>
          <a:p>
            <a:r>
              <a:rPr lang="en-US" dirty="0"/>
              <a:t>Then What?</a:t>
            </a:r>
          </a:p>
        </p:txBody>
      </p:sp>
      <mc:AlternateContent xmlns:mc="http://schemas.openxmlformats.org/markup-compatibility/2006" xmlns:a14="http://schemas.microsoft.com/office/drawing/2010/main">
        <mc:Choice Requires="a14">
          <p:graphicFrame>
            <p:nvGraphicFramePr>
              <p:cNvPr id="11" name="Content Placeholder 10">
                <a:extLst>
                  <a:ext uri="{FF2B5EF4-FFF2-40B4-BE49-F238E27FC236}">
                    <a16:creationId xmlns:a16="http://schemas.microsoft.com/office/drawing/2014/main" id="{FA0ACD15-E1DE-FC42-83AD-8AE777F6AE84}"/>
                  </a:ext>
                </a:extLst>
              </p:cNvPr>
              <p:cNvGraphicFramePr>
                <a:graphicFrameLocks noGrp="1"/>
              </p:cNvGraphicFramePr>
              <p:nvPr>
                <p:ph sz="half" idx="2"/>
              </p:nvPr>
            </p:nvGraphicFramePr>
            <p:xfrm>
              <a:off x="6172200" y="0"/>
              <a:ext cx="6019800" cy="6874828"/>
            </p:xfrm>
            <a:graphic>
              <a:graphicData uri="http://schemas.openxmlformats.org/drawingml/2006/table">
                <a:tbl>
                  <a:tblPr firstRow="1" bandRow="1">
                    <a:tableStyleId>{5C22544A-7EE6-4342-B048-85BDC9FD1C3A}</a:tableStyleId>
                  </a:tblPr>
                  <a:tblGrid>
                    <a:gridCol w="1096818">
                      <a:extLst>
                        <a:ext uri="{9D8B030D-6E8A-4147-A177-3AD203B41FA5}">
                          <a16:colId xmlns:a16="http://schemas.microsoft.com/office/drawing/2014/main" val="3731271234"/>
                        </a:ext>
                      </a:extLst>
                    </a:gridCol>
                    <a:gridCol w="909782">
                      <a:extLst>
                        <a:ext uri="{9D8B030D-6E8A-4147-A177-3AD203B41FA5}">
                          <a16:colId xmlns:a16="http://schemas.microsoft.com/office/drawing/2014/main" val="3684696385"/>
                        </a:ext>
                      </a:extLst>
                    </a:gridCol>
                    <a:gridCol w="1003300">
                      <a:extLst>
                        <a:ext uri="{9D8B030D-6E8A-4147-A177-3AD203B41FA5}">
                          <a16:colId xmlns:a16="http://schemas.microsoft.com/office/drawing/2014/main" val="3014354674"/>
                        </a:ext>
                      </a:extLst>
                    </a:gridCol>
                    <a:gridCol w="1003300">
                      <a:extLst>
                        <a:ext uri="{9D8B030D-6E8A-4147-A177-3AD203B41FA5}">
                          <a16:colId xmlns:a16="http://schemas.microsoft.com/office/drawing/2014/main" val="2267428612"/>
                        </a:ext>
                      </a:extLst>
                    </a:gridCol>
                    <a:gridCol w="1003300">
                      <a:extLst>
                        <a:ext uri="{9D8B030D-6E8A-4147-A177-3AD203B41FA5}">
                          <a16:colId xmlns:a16="http://schemas.microsoft.com/office/drawing/2014/main" val="656817814"/>
                        </a:ext>
                      </a:extLst>
                    </a:gridCol>
                    <a:gridCol w="1003300">
                      <a:extLst>
                        <a:ext uri="{9D8B030D-6E8A-4147-A177-3AD203B41FA5}">
                          <a16:colId xmlns:a16="http://schemas.microsoft.com/office/drawing/2014/main" val="2411049596"/>
                        </a:ext>
                      </a:extLst>
                    </a:gridCol>
                  </a:tblGrid>
                  <a:tr h="623249">
                    <a:tc>
                      <a:txBody>
                        <a:bodyPr/>
                        <a:lstStyle/>
                        <a:p>
                          <a:pPr algn="r"/>
                          <a:endParaRPr lang="en-US" dirty="0"/>
                        </a:p>
                      </a:txBody>
                      <a:tcPr>
                        <a:noFill/>
                      </a:tcPr>
                    </a:tc>
                    <a:tc>
                      <a:txBody>
                        <a:bodyPr/>
                        <a:lstStyle/>
                        <a:p>
                          <a:pPr algn="ctr"/>
                          <a:endParaRPr lang="en-US" dirty="0"/>
                        </a:p>
                        <a:p>
                          <a:pPr algn="ctr"/>
                          <a:r>
                            <a:rPr lang="en-US" dirty="0"/>
                            <a:t>array1</a:t>
                          </a:r>
                        </a:p>
                      </a:txBody>
                      <a:tcPr/>
                    </a:tc>
                    <a:tc>
                      <a:txBody>
                        <a:bodyPr/>
                        <a:lstStyle/>
                        <a:p>
                          <a:pPr algn="ctr"/>
                          <a:endParaRPr lang="en-US" dirty="0"/>
                        </a:p>
                      </a:txBody>
                      <a:tcPr>
                        <a:noFill/>
                      </a:tcPr>
                    </a:tc>
                    <a:tc>
                      <a:txBody>
                        <a:bodyPr/>
                        <a:lstStyle/>
                        <a:p>
                          <a:pPr algn="ctr"/>
                          <a:endParaRPr lang="en-US" dirty="0"/>
                        </a:p>
                        <a:p>
                          <a:pPr algn="ctr"/>
                          <a:r>
                            <a:rPr lang="en-US" dirty="0"/>
                            <a:t>array2</a:t>
                          </a:r>
                        </a:p>
                      </a:txBody>
                      <a:tcPr/>
                    </a:tc>
                    <a:tc>
                      <a:txBody>
                        <a:bodyPr/>
                        <a:lstStyle/>
                        <a:p>
                          <a:pPr algn="ctr"/>
                          <a:r>
                            <a:rPr lang="en-US" dirty="0"/>
                            <a:t>Cached array2</a:t>
                          </a:r>
                        </a:p>
                      </a:txBody>
                      <a:tcPr/>
                    </a:tc>
                    <a:tc>
                      <a:txBody>
                        <a:bodyPr/>
                        <a:lstStyle/>
                        <a:p>
                          <a:endParaRPr lang="en-US" dirty="0"/>
                        </a:p>
                      </a:txBody>
                      <a:tcPr>
                        <a:noFill/>
                      </a:tcPr>
                    </a:tc>
                    <a:extLst>
                      <a:ext uri="{0D108BD9-81ED-4DB2-BD59-A6C34878D82A}">
                        <a16:rowId xmlns:a16="http://schemas.microsoft.com/office/drawing/2014/main" val="836914336"/>
                      </a:ext>
                    </a:extLst>
                  </a:tr>
                  <a:tr h="479596">
                    <a:tc>
                      <a:txBody>
                        <a:bodyPr/>
                        <a:lstStyle/>
                        <a:p>
                          <a:pPr algn="r"/>
                          <a:endParaRPr lang="en-US" dirty="0"/>
                        </a:p>
                      </a:txBody>
                      <a:tcPr>
                        <a:noFill/>
                      </a:tcPr>
                    </a:tc>
                    <a:tc>
                      <a:txBody>
                        <a:bodyPr/>
                        <a:lstStyle/>
                        <a:p>
                          <a:pPr algn="ctr"/>
                          <a:r>
                            <a:rPr lang="en-US" dirty="0"/>
                            <a:t>‘a’</a:t>
                          </a:r>
                        </a:p>
                      </a:txBody>
                      <a:tcPr/>
                    </a:tc>
                    <a:tc>
                      <a:txBody>
                        <a:bodyPr/>
                        <a:lstStyle/>
                        <a:p>
                          <a:pPr algn="ctr"/>
                          <a:r>
                            <a:rPr lang="en-US" dirty="0"/>
                            <a:t>x+1</a:t>
                          </a:r>
                        </a:p>
                      </a:txBody>
                      <a:tcPr>
                        <a:no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1306110350"/>
                      </a:ext>
                    </a:extLst>
                  </a:tr>
                  <a:tr h="479596">
                    <a:tc>
                      <a:txBody>
                        <a:bodyPr/>
                        <a:lstStyle/>
                        <a:p>
                          <a:pPr algn="r"/>
                          <a:endParaRPr lang="en-US" dirty="0"/>
                        </a:p>
                      </a:txBody>
                      <a:tcPr>
                        <a:noFill/>
                      </a:tcPr>
                    </a:tc>
                    <a:tc>
                      <a:txBody>
                        <a:bodyPr/>
                        <a:lstStyle/>
                        <a:p>
                          <a:pPr algn="ctr"/>
                          <a:r>
                            <a:rPr lang="en-US" dirty="0"/>
                            <a:t>‘P’</a:t>
                          </a:r>
                        </a:p>
                      </a:txBody>
                      <a:tcPr/>
                    </a:tc>
                    <a:tc>
                      <a:txBody>
                        <a:bodyPr/>
                        <a:lstStyle/>
                        <a:p>
                          <a:pPr algn="ctr"/>
                          <a:r>
                            <a:rPr lang="en-US" dirty="0"/>
                            <a:t>x</a:t>
                          </a:r>
                        </a:p>
                      </a:txBody>
                      <a:tcPr>
                        <a:no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1146804496"/>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x-1</a:t>
                          </a:r>
                        </a:p>
                      </a:txBody>
                      <a:tcPr>
                        <a:no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1631569695"/>
                      </a:ext>
                    </a:extLst>
                  </a:tr>
                  <a:tr h="479596">
                    <a:tc>
                      <a:txBody>
                        <a:bodyPr/>
                        <a:lstStyle/>
                        <a:p>
                          <a:pPr algn="r"/>
                          <a:endParaRPr lang="en-US" dirty="0"/>
                        </a:p>
                      </a:txBody>
                      <a:tcPr>
                        <a:noFill/>
                      </a:tcPr>
                    </a:tc>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o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3127659689"/>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256</a:t>
                          </a:r>
                        </a:p>
                      </a:txBody>
                      <a:tcPr>
                        <a:no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699328256"/>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255</a:t>
                          </a:r>
                        </a:p>
                      </a:txBody>
                      <a:tcPr>
                        <a:noFill/>
                      </a:tcPr>
                    </a:tc>
                    <a:tc>
                      <a:txBody>
                        <a:bodyPr/>
                        <a:lstStyle/>
                        <a:p>
                          <a:pPr algn="ctr"/>
                          <a:r>
                            <a:rPr lang="en-US" dirty="0"/>
                            <a:t>92</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1666591941"/>
                      </a:ext>
                    </a:extLst>
                  </a:tr>
                  <a:tr h="479596">
                    <a:tc>
                      <a:txBody>
                        <a:bodyPr/>
                        <a:lstStyle/>
                        <a:p>
                          <a:pPr algn="r"/>
                          <a:endParaRPr lang="en-US" dirty="0"/>
                        </a:p>
                      </a:txBody>
                      <a:tcPr>
                        <a:noFill/>
                      </a:tcPr>
                    </a:tc>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o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tc>
                    <a:tc>
                      <a:txBody>
                        <a:bodyPr/>
                        <a:lstStyle/>
                        <a:p>
                          <a:endParaRPr lang="en-US" dirty="0"/>
                        </a:p>
                      </a:txBody>
                      <a:tcPr>
                        <a:noFill/>
                      </a:tcPr>
                    </a:tc>
                    <a:extLst>
                      <a:ext uri="{0D108BD9-81ED-4DB2-BD59-A6C34878D82A}">
                        <a16:rowId xmlns:a16="http://schemas.microsoft.com/office/drawing/2014/main" val="3808686717"/>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81</a:t>
                          </a:r>
                        </a:p>
                      </a:txBody>
                      <a:tcPr>
                        <a:noFill/>
                      </a:tcPr>
                    </a:tc>
                    <a:tc>
                      <a:txBody>
                        <a:bodyPr/>
                        <a:lstStyle/>
                        <a:p>
                          <a:pPr algn="ctr"/>
                          <a:r>
                            <a:rPr lang="en-US" dirty="0"/>
                            <a:t>2019</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736515093"/>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80</a:t>
                          </a:r>
                        </a:p>
                      </a:txBody>
                      <a:tcPr>
                        <a:noFill/>
                      </a:tcPr>
                    </a:tc>
                    <a:tc>
                      <a:txBody>
                        <a:bodyPr/>
                        <a:lstStyle/>
                        <a:p>
                          <a:pPr algn="ctr"/>
                          <a:r>
                            <a:rPr lang="en-US" dirty="0"/>
                            <a:t>58</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1192554376"/>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79</a:t>
                          </a:r>
                        </a:p>
                      </a:txBody>
                      <a:tcPr>
                        <a:noFill/>
                      </a:tcPr>
                    </a:tc>
                    <a:tc>
                      <a:txBody>
                        <a:bodyPr/>
                        <a:lstStyle/>
                        <a:p>
                          <a:pPr algn="ctr"/>
                          <a:r>
                            <a:rPr lang="en-US" dirty="0"/>
                            <a:t>100</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2702883090"/>
                      </a:ext>
                    </a:extLst>
                  </a:tr>
                  <a:tr h="479596">
                    <a:tc>
                      <a:txBody>
                        <a:bodyPr/>
                        <a:lstStyle/>
                        <a:p>
                          <a:pPr algn="r"/>
                          <a:endParaRPr lang="en-US" dirty="0"/>
                        </a:p>
                      </a:txBody>
                      <a:tcPr>
                        <a:noFill/>
                      </a:tcPr>
                    </a:tc>
                    <a:tc>
                      <a:txBody>
                        <a:bodyPr/>
                        <a:lstStyle/>
                        <a:p>
                          <a:pPr algn="ct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txBody>
                      <a:tcPr/>
                    </a:tc>
                    <a:tc>
                      <a:txBody>
                        <a:bodyPr/>
                        <a:lstStyle/>
                        <a:p>
                          <a:endParaRPr lang="en-US" dirty="0"/>
                        </a:p>
                      </a:txBody>
                      <a:tcPr>
                        <a:noFill/>
                      </a:tcPr>
                    </a:tc>
                    <a:extLst>
                      <a:ext uri="{0D108BD9-81ED-4DB2-BD59-A6C34878D82A}">
                        <a16:rowId xmlns:a16="http://schemas.microsoft.com/office/drawing/2014/main" val="4024893461"/>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1</a:t>
                          </a:r>
                        </a:p>
                      </a:txBody>
                      <a:tcPr>
                        <a:noFill/>
                      </a:tcPr>
                    </a:tc>
                    <a:tc>
                      <a:txBody>
                        <a:bodyPr/>
                        <a:lstStyle/>
                        <a:p>
                          <a:pPr algn="ctr"/>
                          <a:r>
                            <a:rPr lang="en-US" dirty="0"/>
                            <a:t>150</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1837775617"/>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0</a:t>
                          </a:r>
                        </a:p>
                      </a:txBody>
                      <a:tcPr>
                        <a:noFill/>
                      </a:tcPr>
                    </a:tc>
                    <a:tc>
                      <a:txBody>
                        <a:bodyPr/>
                        <a:lstStyle/>
                        <a:p>
                          <a:pPr algn="ctr"/>
                          <a:r>
                            <a:rPr lang="en-US" dirty="0"/>
                            <a:t>1869</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82195793"/>
                      </a:ext>
                    </a:extLst>
                  </a:tr>
                </a:tbl>
              </a:graphicData>
            </a:graphic>
          </p:graphicFrame>
        </mc:Choice>
        <mc:Fallback xmlns="">
          <p:graphicFrame>
            <p:nvGraphicFramePr>
              <p:cNvPr id="11" name="Content Placeholder 10">
                <a:extLst>
                  <a:ext uri="{FF2B5EF4-FFF2-40B4-BE49-F238E27FC236}">
                    <a16:creationId xmlns:a16="http://schemas.microsoft.com/office/drawing/2014/main" id="{FA0ACD15-E1DE-FC42-83AD-8AE777F6AE84}"/>
                  </a:ext>
                </a:extLst>
              </p:cNvPr>
              <p:cNvGraphicFramePr>
                <a:graphicFrameLocks noGrp="1"/>
              </p:cNvGraphicFramePr>
              <p:nvPr>
                <p:ph sz="half" idx="2"/>
                <p:extLst>
                  <p:ext uri="{D42A27DB-BD31-4B8C-83A1-F6EECF244321}">
                    <p14:modId xmlns:p14="http://schemas.microsoft.com/office/powerpoint/2010/main" val="3700467232"/>
                  </p:ext>
                </p:extLst>
              </p:nvPr>
            </p:nvGraphicFramePr>
            <p:xfrm>
              <a:off x="6172200" y="0"/>
              <a:ext cx="6019800" cy="6874828"/>
            </p:xfrm>
            <a:graphic>
              <a:graphicData uri="http://schemas.openxmlformats.org/drawingml/2006/table">
                <a:tbl>
                  <a:tblPr firstRow="1" bandRow="1">
                    <a:tableStyleId>{5C22544A-7EE6-4342-B048-85BDC9FD1C3A}</a:tableStyleId>
                  </a:tblPr>
                  <a:tblGrid>
                    <a:gridCol w="1096818">
                      <a:extLst>
                        <a:ext uri="{9D8B030D-6E8A-4147-A177-3AD203B41FA5}">
                          <a16:colId xmlns:a16="http://schemas.microsoft.com/office/drawing/2014/main" val="3731271234"/>
                        </a:ext>
                      </a:extLst>
                    </a:gridCol>
                    <a:gridCol w="909782">
                      <a:extLst>
                        <a:ext uri="{9D8B030D-6E8A-4147-A177-3AD203B41FA5}">
                          <a16:colId xmlns:a16="http://schemas.microsoft.com/office/drawing/2014/main" val="3684696385"/>
                        </a:ext>
                      </a:extLst>
                    </a:gridCol>
                    <a:gridCol w="1003300">
                      <a:extLst>
                        <a:ext uri="{9D8B030D-6E8A-4147-A177-3AD203B41FA5}">
                          <a16:colId xmlns:a16="http://schemas.microsoft.com/office/drawing/2014/main" val="3014354674"/>
                        </a:ext>
                      </a:extLst>
                    </a:gridCol>
                    <a:gridCol w="1003300">
                      <a:extLst>
                        <a:ext uri="{9D8B030D-6E8A-4147-A177-3AD203B41FA5}">
                          <a16:colId xmlns:a16="http://schemas.microsoft.com/office/drawing/2014/main" val="2267428612"/>
                        </a:ext>
                      </a:extLst>
                    </a:gridCol>
                    <a:gridCol w="1003300">
                      <a:extLst>
                        <a:ext uri="{9D8B030D-6E8A-4147-A177-3AD203B41FA5}">
                          <a16:colId xmlns:a16="http://schemas.microsoft.com/office/drawing/2014/main" val="656817814"/>
                        </a:ext>
                      </a:extLst>
                    </a:gridCol>
                    <a:gridCol w="1003300">
                      <a:extLst>
                        <a:ext uri="{9D8B030D-6E8A-4147-A177-3AD203B41FA5}">
                          <a16:colId xmlns:a16="http://schemas.microsoft.com/office/drawing/2014/main" val="2411049596"/>
                        </a:ext>
                      </a:extLst>
                    </a:gridCol>
                  </a:tblGrid>
                  <a:tr h="640080">
                    <a:tc>
                      <a:txBody>
                        <a:bodyPr/>
                        <a:lstStyle/>
                        <a:p>
                          <a:pPr algn="r"/>
                          <a:endParaRPr lang="en-US" dirty="0"/>
                        </a:p>
                      </a:txBody>
                      <a:tcPr>
                        <a:noFill/>
                      </a:tcPr>
                    </a:tc>
                    <a:tc>
                      <a:txBody>
                        <a:bodyPr/>
                        <a:lstStyle/>
                        <a:p>
                          <a:pPr algn="ctr"/>
                          <a:endParaRPr lang="en-US" dirty="0"/>
                        </a:p>
                        <a:p>
                          <a:pPr algn="ctr"/>
                          <a:r>
                            <a:rPr lang="en-US" dirty="0"/>
                            <a:t>array1</a:t>
                          </a:r>
                        </a:p>
                      </a:txBody>
                      <a:tcPr/>
                    </a:tc>
                    <a:tc>
                      <a:txBody>
                        <a:bodyPr/>
                        <a:lstStyle/>
                        <a:p>
                          <a:pPr algn="ctr"/>
                          <a:endParaRPr lang="en-US" dirty="0"/>
                        </a:p>
                      </a:txBody>
                      <a:tcPr>
                        <a:noFill/>
                      </a:tcPr>
                    </a:tc>
                    <a:tc>
                      <a:txBody>
                        <a:bodyPr/>
                        <a:lstStyle/>
                        <a:p>
                          <a:pPr algn="ctr"/>
                          <a:endParaRPr lang="en-US" dirty="0"/>
                        </a:p>
                        <a:p>
                          <a:pPr algn="ctr"/>
                          <a:r>
                            <a:rPr lang="en-US" dirty="0"/>
                            <a:t>array2</a:t>
                          </a:r>
                        </a:p>
                      </a:txBody>
                      <a:tcPr/>
                    </a:tc>
                    <a:tc>
                      <a:txBody>
                        <a:bodyPr/>
                        <a:lstStyle/>
                        <a:p>
                          <a:pPr algn="ctr"/>
                          <a:r>
                            <a:rPr lang="en-US" dirty="0"/>
                            <a:t>Cached array2</a:t>
                          </a:r>
                        </a:p>
                      </a:txBody>
                      <a:tcPr/>
                    </a:tc>
                    <a:tc>
                      <a:txBody>
                        <a:bodyPr/>
                        <a:lstStyle/>
                        <a:p>
                          <a:endParaRPr lang="en-US" dirty="0"/>
                        </a:p>
                      </a:txBody>
                      <a:tcPr>
                        <a:noFill/>
                      </a:tcPr>
                    </a:tc>
                    <a:extLst>
                      <a:ext uri="{0D108BD9-81ED-4DB2-BD59-A6C34878D82A}">
                        <a16:rowId xmlns:a16="http://schemas.microsoft.com/office/drawing/2014/main" val="836914336"/>
                      </a:ext>
                    </a:extLst>
                  </a:tr>
                  <a:tr h="479596">
                    <a:tc>
                      <a:txBody>
                        <a:bodyPr/>
                        <a:lstStyle/>
                        <a:p>
                          <a:pPr algn="r"/>
                          <a:endParaRPr lang="en-US" dirty="0"/>
                        </a:p>
                      </a:txBody>
                      <a:tcPr>
                        <a:noFill/>
                      </a:tcPr>
                    </a:tc>
                    <a:tc>
                      <a:txBody>
                        <a:bodyPr/>
                        <a:lstStyle/>
                        <a:p>
                          <a:pPr algn="ctr"/>
                          <a:r>
                            <a:rPr lang="en-US" dirty="0"/>
                            <a:t>‘a’</a:t>
                          </a:r>
                        </a:p>
                      </a:txBody>
                      <a:tcPr/>
                    </a:tc>
                    <a:tc>
                      <a:txBody>
                        <a:bodyPr/>
                        <a:lstStyle/>
                        <a:p>
                          <a:pPr algn="ctr"/>
                          <a:r>
                            <a:rPr lang="en-US" dirty="0"/>
                            <a:t>x+1</a:t>
                          </a:r>
                        </a:p>
                      </a:txBody>
                      <a:tcPr>
                        <a:no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1306110350"/>
                      </a:ext>
                    </a:extLst>
                  </a:tr>
                  <a:tr h="479596">
                    <a:tc>
                      <a:txBody>
                        <a:bodyPr/>
                        <a:lstStyle/>
                        <a:p>
                          <a:pPr algn="r"/>
                          <a:endParaRPr lang="en-US" dirty="0"/>
                        </a:p>
                      </a:txBody>
                      <a:tcPr>
                        <a:noFill/>
                      </a:tcPr>
                    </a:tc>
                    <a:tc>
                      <a:txBody>
                        <a:bodyPr/>
                        <a:lstStyle/>
                        <a:p>
                          <a:pPr algn="ctr"/>
                          <a:r>
                            <a:rPr lang="en-US" dirty="0"/>
                            <a:t>‘P’</a:t>
                          </a:r>
                        </a:p>
                      </a:txBody>
                      <a:tcPr/>
                    </a:tc>
                    <a:tc>
                      <a:txBody>
                        <a:bodyPr/>
                        <a:lstStyle/>
                        <a:p>
                          <a:pPr algn="ctr"/>
                          <a:r>
                            <a:rPr lang="en-US" dirty="0"/>
                            <a:t>x</a:t>
                          </a:r>
                        </a:p>
                      </a:txBody>
                      <a:tcPr>
                        <a:no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1146804496"/>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x-1</a:t>
                          </a:r>
                        </a:p>
                      </a:txBody>
                      <a:tcPr>
                        <a:no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1631569695"/>
                      </a:ext>
                    </a:extLst>
                  </a:tr>
                  <a:tr h="479596">
                    <a:tc>
                      <a:txBody>
                        <a:bodyPr/>
                        <a:lstStyle/>
                        <a:p>
                          <a:pPr algn="r"/>
                          <a:endParaRPr lang="en-US" dirty="0"/>
                        </a:p>
                      </a:txBody>
                      <a:tcPr>
                        <a:noFill/>
                      </a:tcPr>
                    </a:tc>
                    <a:tc>
                      <a:txBody>
                        <a:bodyPr/>
                        <a:lstStyle/>
                        <a:p>
                          <a:pPr algn="ctr"/>
                          <a:endParaRPr lang="en-US"/>
                        </a:p>
                      </a:txBody>
                      <a:tcPr/>
                    </a:tc>
                    <a:tc>
                      <a:txBody>
                        <a:bodyPr/>
                        <a:lstStyle/>
                        <a:p>
                          <a:endParaRPr lang="en-US"/>
                        </a:p>
                      </a:txBody>
                      <a:tcPr>
                        <a:blipFill>
                          <a:blip r:embed="rId4"/>
                          <a:stretch>
                            <a:fillRect l="-201266" t="-434211" r="-302532" b="-894737"/>
                          </a:stretch>
                        </a:blip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3127659689"/>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256</a:t>
                          </a:r>
                        </a:p>
                      </a:txBody>
                      <a:tcPr>
                        <a:noFill/>
                      </a:tcPr>
                    </a:tc>
                    <a:tc>
                      <a:txBody>
                        <a:bodyPr/>
                        <a:lstStyle/>
                        <a:p>
                          <a:pPr algn="ctr"/>
                          <a:endParaRPr lang="en-US" dirty="0"/>
                        </a:p>
                      </a:txBody>
                      <a:tcPr>
                        <a:noFill/>
                      </a:tcPr>
                    </a:tc>
                    <a:tc>
                      <a:txBody>
                        <a:bodyPr/>
                        <a:lstStyle/>
                        <a:p>
                          <a:pPr algn="ctr"/>
                          <a:endParaRPr lang="en-US" dirty="0"/>
                        </a:p>
                      </a:txBody>
                      <a:tcPr>
                        <a:noFill/>
                      </a:tcPr>
                    </a:tc>
                    <a:tc>
                      <a:txBody>
                        <a:bodyPr/>
                        <a:lstStyle/>
                        <a:p>
                          <a:endParaRPr lang="en-US" dirty="0"/>
                        </a:p>
                      </a:txBody>
                      <a:tcPr>
                        <a:noFill/>
                      </a:tcPr>
                    </a:tc>
                    <a:extLst>
                      <a:ext uri="{0D108BD9-81ED-4DB2-BD59-A6C34878D82A}">
                        <a16:rowId xmlns:a16="http://schemas.microsoft.com/office/drawing/2014/main" val="699328256"/>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255</a:t>
                          </a:r>
                        </a:p>
                      </a:txBody>
                      <a:tcPr>
                        <a:noFill/>
                      </a:tcPr>
                    </a:tc>
                    <a:tc>
                      <a:txBody>
                        <a:bodyPr/>
                        <a:lstStyle/>
                        <a:p>
                          <a:pPr algn="ctr"/>
                          <a:r>
                            <a:rPr lang="en-US" dirty="0"/>
                            <a:t>92</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1666591941"/>
                      </a:ext>
                    </a:extLst>
                  </a:tr>
                  <a:tr h="479596">
                    <a:tc>
                      <a:txBody>
                        <a:bodyPr/>
                        <a:lstStyle/>
                        <a:p>
                          <a:pPr algn="r"/>
                          <a:endParaRPr lang="en-US" dirty="0"/>
                        </a:p>
                      </a:txBody>
                      <a:tcPr>
                        <a:noFill/>
                      </a:tcPr>
                    </a:tc>
                    <a:tc>
                      <a:txBody>
                        <a:bodyPr/>
                        <a:lstStyle/>
                        <a:p>
                          <a:pPr algn="ctr"/>
                          <a:endParaRPr lang="en-US"/>
                        </a:p>
                      </a:txBody>
                      <a:tcPr/>
                    </a:tc>
                    <a:tc>
                      <a:txBody>
                        <a:bodyPr/>
                        <a:lstStyle/>
                        <a:p>
                          <a:endParaRPr lang="en-US"/>
                        </a:p>
                      </a:txBody>
                      <a:tcPr>
                        <a:blipFill>
                          <a:blip r:embed="rId4"/>
                          <a:stretch>
                            <a:fillRect l="-201266" t="-731579" r="-302532" b="-597368"/>
                          </a:stretch>
                        </a:blipFill>
                      </a:tcPr>
                    </a:tc>
                    <a:tc>
                      <a:txBody>
                        <a:bodyPr/>
                        <a:lstStyle/>
                        <a:p>
                          <a:endParaRPr lang="en-US"/>
                        </a:p>
                      </a:txBody>
                      <a:tcPr>
                        <a:blipFill>
                          <a:blip r:embed="rId4"/>
                          <a:stretch>
                            <a:fillRect l="-301266" t="-731579" r="-202532" b="-597368"/>
                          </a:stretch>
                        </a:blipFill>
                      </a:tcPr>
                    </a:tc>
                    <a:tc>
                      <a:txBody>
                        <a:bodyPr/>
                        <a:lstStyle/>
                        <a:p>
                          <a:endParaRPr lang="en-US"/>
                        </a:p>
                      </a:txBody>
                      <a:tcPr>
                        <a:blipFill>
                          <a:blip r:embed="rId4"/>
                          <a:stretch>
                            <a:fillRect l="-401266" t="-731579" r="-102532" b="-597368"/>
                          </a:stretch>
                        </a:blipFill>
                      </a:tcPr>
                    </a:tc>
                    <a:tc>
                      <a:txBody>
                        <a:bodyPr/>
                        <a:lstStyle/>
                        <a:p>
                          <a:endParaRPr lang="en-US" dirty="0"/>
                        </a:p>
                      </a:txBody>
                      <a:tcPr>
                        <a:noFill/>
                      </a:tcPr>
                    </a:tc>
                    <a:extLst>
                      <a:ext uri="{0D108BD9-81ED-4DB2-BD59-A6C34878D82A}">
                        <a16:rowId xmlns:a16="http://schemas.microsoft.com/office/drawing/2014/main" val="3808686717"/>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81</a:t>
                          </a:r>
                        </a:p>
                      </a:txBody>
                      <a:tcPr>
                        <a:noFill/>
                      </a:tcPr>
                    </a:tc>
                    <a:tc>
                      <a:txBody>
                        <a:bodyPr/>
                        <a:lstStyle/>
                        <a:p>
                          <a:pPr algn="ctr"/>
                          <a:r>
                            <a:rPr lang="en-US" dirty="0"/>
                            <a:t>2019</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736515093"/>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80</a:t>
                          </a:r>
                        </a:p>
                      </a:txBody>
                      <a:tcPr>
                        <a:noFill/>
                      </a:tcPr>
                    </a:tc>
                    <a:tc>
                      <a:txBody>
                        <a:bodyPr/>
                        <a:lstStyle/>
                        <a:p>
                          <a:pPr algn="ctr"/>
                          <a:r>
                            <a:rPr lang="en-US" dirty="0"/>
                            <a:t>58</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1192554376"/>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79</a:t>
                          </a:r>
                        </a:p>
                      </a:txBody>
                      <a:tcPr>
                        <a:noFill/>
                      </a:tcPr>
                    </a:tc>
                    <a:tc>
                      <a:txBody>
                        <a:bodyPr/>
                        <a:lstStyle/>
                        <a:p>
                          <a:pPr algn="ctr"/>
                          <a:r>
                            <a:rPr lang="en-US" dirty="0"/>
                            <a:t>100</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2702883090"/>
                      </a:ext>
                    </a:extLst>
                  </a:tr>
                  <a:tr h="479596">
                    <a:tc>
                      <a:txBody>
                        <a:bodyPr/>
                        <a:lstStyle/>
                        <a:p>
                          <a:pPr algn="r"/>
                          <a:endParaRPr lang="en-US" dirty="0"/>
                        </a:p>
                      </a:txBody>
                      <a:tcPr>
                        <a:noFill/>
                      </a:tcPr>
                    </a:tc>
                    <a:tc>
                      <a:txBody>
                        <a:bodyPr/>
                        <a:lstStyle/>
                        <a:p>
                          <a:pPr algn="ctr"/>
                          <a:endParaRPr lang="en-US"/>
                        </a:p>
                      </a:txBody>
                      <a:tcPr/>
                    </a:tc>
                    <a:tc>
                      <a:txBody>
                        <a:bodyPr/>
                        <a:lstStyle/>
                        <a:p>
                          <a:endParaRPr lang="en-US"/>
                        </a:p>
                      </a:txBody>
                      <a:tcPr>
                        <a:blipFill>
                          <a:blip r:embed="rId4"/>
                          <a:stretch>
                            <a:fillRect l="-201266" t="-1162162" r="-302532" b="-205405"/>
                          </a:stretch>
                        </a:blipFill>
                      </a:tcPr>
                    </a:tc>
                    <a:tc>
                      <a:txBody>
                        <a:bodyPr/>
                        <a:lstStyle/>
                        <a:p>
                          <a:endParaRPr lang="en-US"/>
                        </a:p>
                      </a:txBody>
                      <a:tcPr>
                        <a:blipFill>
                          <a:blip r:embed="rId4"/>
                          <a:stretch>
                            <a:fillRect l="-301266" t="-1162162" r="-202532" b="-205405"/>
                          </a:stretch>
                        </a:blipFill>
                      </a:tcPr>
                    </a:tc>
                    <a:tc>
                      <a:txBody>
                        <a:bodyPr/>
                        <a:lstStyle/>
                        <a:p>
                          <a:endParaRPr lang="en-US"/>
                        </a:p>
                      </a:txBody>
                      <a:tcPr>
                        <a:blipFill>
                          <a:blip r:embed="rId4"/>
                          <a:stretch>
                            <a:fillRect l="-401266" t="-1162162" r="-102532" b="-205405"/>
                          </a:stretch>
                        </a:blipFill>
                      </a:tcPr>
                    </a:tc>
                    <a:tc>
                      <a:txBody>
                        <a:bodyPr/>
                        <a:lstStyle/>
                        <a:p>
                          <a:endParaRPr lang="en-US" dirty="0"/>
                        </a:p>
                      </a:txBody>
                      <a:tcPr>
                        <a:noFill/>
                      </a:tcPr>
                    </a:tc>
                    <a:extLst>
                      <a:ext uri="{0D108BD9-81ED-4DB2-BD59-A6C34878D82A}">
                        <a16:rowId xmlns:a16="http://schemas.microsoft.com/office/drawing/2014/main" val="4024893461"/>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1</a:t>
                          </a:r>
                        </a:p>
                      </a:txBody>
                      <a:tcPr>
                        <a:noFill/>
                      </a:tcPr>
                    </a:tc>
                    <a:tc>
                      <a:txBody>
                        <a:bodyPr/>
                        <a:lstStyle/>
                        <a:p>
                          <a:pPr algn="ctr"/>
                          <a:r>
                            <a:rPr lang="en-US" dirty="0"/>
                            <a:t>150</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1837775617"/>
                      </a:ext>
                    </a:extLst>
                  </a:tr>
                  <a:tr h="479596">
                    <a:tc>
                      <a:txBody>
                        <a:bodyPr/>
                        <a:lstStyle/>
                        <a:p>
                          <a:pPr algn="r"/>
                          <a:endParaRPr lang="en-US" dirty="0"/>
                        </a:p>
                      </a:txBody>
                      <a:tcPr>
                        <a:noFill/>
                      </a:tcPr>
                    </a:tc>
                    <a:tc>
                      <a:txBody>
                        <a:bodyPr/>
                        <a:lstStyle/>
                        <a:p>
                          <a:pPr algn="ctr"/>
                          <a:endParaRPr lang="en-US"/>
                        </a:p>
                      </a:txBody>
                      <a:tcPr/>
                    </a:tc>
                    <a:tc>
                      <a:txBody>
                        <a:bodyPr/>
                        <a:lstStyle/>
                        <a:p>
                          <a:pPr algn="ctr"/>
                          <a:r>
                            <a:rPr lang="en-US" dirty="0"/>
                            <a:t>0</a:t>
                          </a:r>
                        </a:p>
                      </a:txBody>
                      <a:tcPr>
                        <a:noFill/>
                      </a:tcPr>
                    </a:tc>
                    <a:tc>
                      <a:txBody>
                        <a:bodyPr/>
                        <a:lstStyle/>
                        <a:p>
                          <a:pPr algn="ctr"/>
                          <a:r>
                            <a:rPr lang="en-US" dirty="0"/>
                            <a:t>1869</a:t>
                          </a:r>
                        </a:p>
                      </a:txBody>
                      <a:tcPr/>
                    </a:tc>
                    <a:tc>
                      <a:txBody>
                        <a:bodyPr/>
                        <a:lstStyle/>
                        <a:p>
                          <a:pPr algn="ctr"/>
                          <a:r>
                            <a:rPr lang="en-US" dirty="0"/>
                            <a:t>0</a:t>
                          </a:r>
                        </a:p>
                      </a:txBody>
                      <a:tcPr/>
                    </a:tc>
                    <a:tc>
                      <a:txBody>
                        <a:bodyPr/>
                        <a:lstStyle/>
                        <a:p>
                          <a:endParaRPr lang="en-US" dirty="0"/>
                        </a:p>
                      </a:txBody>
                      <a:tcPr>
                        <a:noFill/>
                      </a:tcPr>
                    </a:tc>
                    <a:extLst>
                      <a:ext uri="{0D108BD9-81ED-4DB2-BD59-A6C34878D82A}">
                        <a16:rowId xmlns:a16="http://schemas.microsoft.com/office/drawing/2014/main" val="82195793"/>
                      </a:ext>
                    </a:extLst>
                  </a:tr>
                </a:tbl>
              </a:graphicData>
            </a:graphic>
          </p:graphicFrame>
        </mc:Fallback>
      </mc:AlternateContent>
      <p:sp>
        <p:nvSpPr>
          <p:cNvPr id="7" name="Text Placeholder 6">
            <a:extLst>
              <a:ext uri="{FF2B5EF4-FFF2-40B4-BE49-F238E27FC236}">
                <a16:creationId xmlns:a16="http://schemas.microsoft.com/office/drawing/2014/main" id="{D8F8D134-5AE1-B74E-ADAB-055F13C87934}"/>
              </a:ext>
            </a:extLst>
          </p:cNvPr>
          <p:cNvSpPr>
            <a:spLocks noGrp="1"/>
          </p:cNvSpPr>
          <p:nvPr>
            <p:ph type="body" sz="quarter" idx="13"/>
          </p:nvPr>
        </p:nvSpPr>
        <p:spPr/>
        <p:txBody>
          <a:bodyPr/>
          <a:lstStyle/>
          <a:p>
            <a:r>
              <a:rPr lang="en-US" dirty="0"/>
              <a:t>Slide by Bohn</a:t>
            </a:r>
          </a:p>
        </p:txBody>
      </p:sp>
      <p:sp>
        <p:nvSpPr>
          <p:cNvPr id="12" name="TextBox 11">
            <a:extLst>
              <a:ext uri="{FF2B5EF4-FFF2-40B4-BE49-F238E27FC236}">
                <a16:creationId xmlns:a16="http://schemas.microsoft.com/office/drawing/2014/main" id="{AC2FC56D-E0B9-D34E-8A77-2929B718414B}"/>
              </a:ext>
            </a:extLst>
          </p:cNvPr>
          <p:cNvSpPr txBox="1"/>
          <p:nvPr/>
        </p:nvSpPr>
        <p:spPr>
          <a:xfrm>
            <a:off x="11203868" y="4443663"/>
            <a:ext cx="619080" cy="369332"/>
          </a:xfrm>
          <a:prstGeom prst="rect">
            <a:avLst/>
          </a:prstGeom>
          <a:noFill/>
        </p:spPr>
        <p:txBody>
          <a:bodyPr wrap="none" rtlCol="0">
            <a:spAutoFit/>
          </a:bodyPr>
          <a:lstStyle/>
          <a:p>
            <a:r>
              <a:rPr lang="en-US" dirty="0"/>
              <a:t>y=??</a:t>
            </a:r>
          </a:p>
        </p:txBody>
      </p:sp>
      <p:sp>
        <p:nvSpPr>
          <p:cNvPr id="13" name="TextBox 12">
            <a:extLst>
              <a:ext uri="{FF2B5EF4-FFF2-40B4-BE49-F238E27FC236}">
                <a16:creationId xmlns:a16="http://schemas.microsoft.com/office/drawing/2014/main" id="{39E1178B-5AFC-7642-8BF8-2FC9938B2EBB}"/>
              </a:ext>
            </a:extLst>
          </p:cNvPr>
          <p:cNvSpPr txBox="1"/>
          <p:nvPr/>
        </p:nvSpPr>
        <p:spPr>
          <a:xfrm>
            <a:off x="11203868" y="4443663"/>
            <a:ext cx="638316" cy="369332"/>
          </a:xfrm>
          <a:prstGeom prst="rect">
            <a:avLst/>
          </a:prstGeom>
          <a:noFill/>
        </p:spPr>
        <p:txBody>
          <a:bodyPr wrap="none" rtlCol="0">
            <a:spAutoFit/>
          </a:bodyPr>
          <a:lstStyle/>
          <a:p>
            <a:r>
              <a:rPr lang="en-US" dirty="0"/>
              <a:t>y=58</a:t>
            </a:r>
          </a:p>
        </p:txBody>
      </p:sp>
      <p:sp>
        <p:nvSpPr>
          <p:cNvPr id="14" name="TextBox 13">
            <a:extLst>
              <a:ext uri="{FF2B5EF4-FFF2-40B4-BE49-F238E27FC236}">
                <a16:creationId xmlns:a16="http://schemas.microsoft.com/office/drawing/2014/main" id="{9C58BE18-0311-0A4E-8DAD-CB0D445C7638}"/>
              </a:ext>
            </a:extLst>
          </p:cNvPr>
          <p:cNvSpPr txBox="1"/>
          <p:nvPr/>
        </p:nvSpPr>
        <p:spPr>
          <a:xfrm>
            <a:off x="6201494" y="1204159"/>
            <a:ext cx="1105367" cy="369332"/>
          </a:xfrm>
          <a:prstGeom prst="rect">
            <a:avLst/>
          </a:prstGeom>
          <a:noFill/>
        </p:spPr>
        <p:txBody>
          <a:bodyPr wrap="none" rtlCol="0">
            <a:spAutoFit/>
          </a:bodyPr>
          <a:lstStyle/>
          <a:p>
            <a:r>
              <a:rPr lang="en-US" dirty="0"/>
              <a:t>secret=80</a:t>
            </a:r>
          </a:p>
        </p:txBody>
      </p:sp>
      <p:sp>
        <p:nvSpPr>
          <p:cNvPr id="15" name="TextBox 14">
            <a:extLst>
              <a:ext uri="{FF2B5EF4-FFF2-40B4-BE49-F238E27FC236}">
                <a16:creationId xmlns:a16="http://schemas.microsoft.com/office/drawing/2014/main" id="{26C642DE-85BB-774F-A6FE-DF65E1372B31}"/>
              </a:ext>
            </a:extLst>
          </p:cNvPr>
          <p:cNvSpPr txBox="1"/>
          <p:nvPr/>
        </p:nvSpPr>
        <p:spPr>
          <a:xfrm>
            <a:off x="10468801" y="4510569"/>
            <a:ext cx="418704" cy="369332"/>
          </a:xfrm>
          <a:prstGeom prst="rect">
            <a:avLst/>
          </a:prstGeom>
          <a:solidFill>
            <a:srgbClr val="D2DEEF"/>
          </a:solidFill>
        </p:spPr>
        <p:txBody>
          <a:bodyPr wrap="none" rtlCol="0">
            <a:spAutoFit/>
          </a:bodyPr>
          <a:lstStyle/>
          <a:p>
            <a:r>
              <a:rPr lang="en-US" dirty="0"/>
              <a:t>58</a:t>
            </a:r>
          </a:p>
        </p:txBody>
      </p:sp>
      <p:sp>
        <p:nvSpPr>
          <p:cNvPr id="4" name="Content Placeholder 3">
            <a:extLst>
              <a:ext uri="{FF2B5EF4-FFF2-40B4-BE49-F238E27FC236}">
                <a16:creationId xmlns:a16="http://schemas.microsoft.com/office/drawing/2014/main" id="{D89388A9-D95A-3942-A86E-5279DA8C6420}"/>
              </a:ext>
            </a:extLst>
          </p:cNvPr>
          <p:cNvSpPr>
            <a:spLocks noGrp="1"/>
          </p:cNvSpPr>
          <p:nvPr>
            <p:ph sz="half" idx="1"/>
          </p:nvPr>
        </p:nvSpPr>
        <p:spPr>
          <a:xfrm>
            <a:off x="838199" y="1825624"/>
            <a:ext cx="6231674" cy="5032375"/>
          </a:xfrm>
        </p:spPr>
        <p:txBody>
          <a:bodyPr>
            <a:normAutofit/>
          </a:bodyPr>
          <a:lstStyle/>
          <a:p>
            <a:r>
              <a:rPr lang="en-US" dirty="0"/>
              <a:t>Branch predictor guesses that</a:t>
            </a:r>
            <a:br>
              <a:rPr lang="en-US" dirty="0"/>
            </a:br>
            <a:r>
              <a:rPr lang="en-US" sz="2400" dirty="0">
                <a:latin typeface="Lucida Console" panose="020B0609040504020204" pitchFamily="49" charset="0"/>
              </a:rPr>
              <a:t>if</a:t>
            </a:r>
            <a:r>
              <a:rPr lang="en-US" dirty="0"/>
              <a:t>-block should execute</a:t>
            </a:r>
          </a:p>
          <a:p>
            <a:r>
              <a:rPr lang="en-US" sz="2400" dirty="0">
                <a:latin typeface="Lucida Console" panose="020B0609040504020204" pitchFamily="49" charset="0"/>
              </a:rPr>
              <a:t>secret = array1[x];</a:t>
            </a:r>
          </a:p>
          <a:p>
            <a:r>
              <a:rPr lang="en-US" sz="2400" dirty="0">
                <a:latin typeface="Lucida Console" panose="020B0609040504020204" pitchFamily="49" charset="0"/>
              </a:rPr>
              <a:t>y = array2[secret];</a:t>
            </a:r>
          </a:p>
          <a:p>
            <a:r>
              <a:rPr lang="en-US" dirty="0"/>
              <a:t>Cache miss</a:t>
            </a:r>
          </a:p>
          <a:p>
            <a:r>
              <a:rPr lang="en-US" dirty="0"/>
              <a:t>Retrieve value from main memory</a:t>
            </a:r>
          </a:p>
          <a:p>
            <a:r>
              <a:rPr lang="en-US" dirty="0"/>
              <a:t>Processor realizes </a:t>
            </a:r>
            <a:r>
              <a:rPr lang="en-US" sz="2400" dirty="0">
                <a:latin typeface="Lucida Console" panose="020B0609040504020204" pitchFamily="49" charset="0"/>
              </a:rPr>
              <a:t>if</a:t>
            </a:r>
            <a:r>
              <a:rPr lang="en-US" dirty="0"/>
              <a:t>-block should not have executed</a:t>
            </a:r>
          </a:p>
          <a:p>
            <a:r>
              <a:rPr lang="en-US" dirty="0"/>
              <a:t>Time access to array2[0]..array2[255]</a:t>
            </a:r>
          </a:p>
          <a:p>
            <a:r>
              <a:rPr lang="en-US" dirty="0"/>
              <a:t>Cached element’s index is secret value</a:t>
            </a:r>
          </a:p>
        </p:txBody>
      </p:sp>
    </p:spTree>
    <p:extLst>
      <p:ext uri="{BB962C8B-B14F-4D97-AF65-F5344CB8AC3E}">
        <p14:creationId xmlns:p14="http://schemas.microsoft.com/office/powerpoint/2010/main" val="35266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dissolve">
                                      <p:cBhvr>
                                        <p:cTn id="21" dur="500"/>
                                        <p:tgtEl>
                                          <p:spTgt spid="4">
                                            <p:txEl>
                                              <p:pRg st="2" end="2"/>
                                            </p:txEl>
                                          </p:spTgt>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dissolve">
                                      <p:cBhvr>
                                        <p:cTn id="25" dur="500"/>
                                        <p:tgtEl>
                                          <p:spTgt spid="4">
                                            <p:txEl>
                                              <p:pRg st="3" end="3"/>
                                            </p:txEl>
                                          </p:spTgt>
                                        </p:tgtEl>
                                      </p:cBhvr>
                                    </p:animEffect>
                                  </p:childTnLst>
                                </p:cTn>
                              </p:par>
                            </p:childTnLst>
                          </p:cTn>
                        </p:par>
                        <p:par>
                          <p:cTn id="26" fill="hold">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dissolve">
                                      <p:cBhvr>
                                        <p:cTn id="34" dur="500"/>
                                        <p:tgtEl>
                                          <p:spTgt spid="4">
                                            <p:txEl>
                                              <p:pRg st="4" end="4"/>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childTnLst>
                          </p:cTn>
                        </p:par>
                        <p:par>
                          <p:cTn id="39" fill="hold">
                            <p:stCondLst>
                              <p:cond delay="1000"/>
                            </p:stCondLst>
                            <p:childTnLst>
                              <p:par>
                                <p:cTn id="40" presetID="9"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par>
                                <p:cTn id="43" presetID="9" presetClass="exit" presetSubtype="0" fill="hold" grpId="1" nodeType="withEffect">
                                  <p:stCondLst>
                                    <p:cond delay="0"/>
                                  </p:stCondLst>
                                  <p:childTnLst>
                                    <p:animEffect transition="out" filter="dissolv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
                                            <p:txEl>
                                              <p:pRg st="5" end="5"/>
                                            </p:txEl>
                                          </p:spTgt>
                                        </p:tgtEl>
                                        <p:attrNameLst>
                                          <p:attrName>style.visibility</p:attrName>
                                        </p:attrNameLst>
                                      </p:cBhvr>
                                      <p:to>
                                        <p:strVal val="visible"/>
                                      </p:to>
                                    </p:set>
                                    <p:animEffect transition="in" filter="dissolve">
                                      <p:cBhvr>
                                        <p:cTn id="50" dur="500"/>
                                        <p:tgtEl>
                                          <p:spTgt spid="4">
                                            <p:txEl>
                                              <p:pRg st="5" end="5"/>
                                            </p:txEl>
                                          </p:spTgt>
                                        </p:tgtEl>
                                      </p:cBhvr>
                                    </p:animEffect>
                                  </p:childTnLst>
                                </p:cTn>
                              </p:par>
                            </p:childTnLst>
                          </p:cTn>
                        </p:par>
                        <p:par>
                          <p:cTn id="51" fill="hold">
                            <p:stCondLst>
                              <p:cond delay="500"/>
                            </p:stCondLst>
                            <p:childTnLst>
                              <p:par>
                                <p:cTn id="52" presetID="9" presetClass="exit" presetSubtype="0" fill="hold" grpId="1" nodeType="afterEffect">
                                  <p:stCondLst>
                                    <p:cond delay="0"/>
                                  </p:stCondLst>
                                  <p:childTnLst>
                                    <p:animEffect transition="out" filter="dissolv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9" presetClass="exit" presetSubtype="0" fill="hold" grpId="1" nodeType="withEffect">
                                  <p:stCondLst>
                                    <p:cond delay="0"/>
                                  </p:stCondLst>
                                  <p:childTnLst>
                                    <p:animEffect transition="out" filter="dissolv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
                                            <p:txEl>
                                              <p:pRg st="6" end="6"/>
                                            </p:txEl>
                                          </p:spTgt>
                                        </p:tgtEl>
                                        <p:attrNameLst>
                                          <p:attrName>style.visibility</p:attrName>
                                        </p:attrNameLst>
                                      </p:cBhvr>
                                      <p:to>
                                        <p:strVal val="visible"/>
                                      </p:to>
                                    </p:set>
                                    <p:animEffect transition="in" filter="dissolve">
                                      <p:cBhvr>
                                        <p:cTn id="62" dur="500"/>
                                        <p:tgtEl>
                                          <p:spTgt spid="4">
                                            <p:txEl>
                                              <p:pRg st="6" end="6"/>
                                            </p:txEl>
                                          </p:spTgt>
                                        </p:tgtEl>
                                      </p:cBhvr>
                                    </p:animEffect>
                                  </p:childTnLst>
                                </p:cTn>
                              </p:par>
                            </p:childTnLst>
                          </p:cTn>
                        </p:par>
                        <p:par>
                          <p:cTn id="63" fill="hold">
                            <p:stCondLst>
                              <p:cond delay="500"/>
                            </p:stCondLst>
                            <p:childTnLst>
                              <p:par>
                                <p:cTn id="64" presetID="9" presetClass="entr" presetSubtype="0" fill="hold" grpId="0" nodeType="afterEffect">
                                  <p:stCondLst>
                                    <p:cond delay="0"/>
                                  </p:stCondLst>
                                  <p:childTnLst>
                                    <p:set>
                                      <p:cBhvr>
                                        <p:cTn id="65" dur="1" fill="hold">
                                          <p:stCondLst>
                                            <p:cond delay="0"/>
                                          </p:stCondLst>
                                        </p:cTn>
                                        <p:tgtEl>
                                          <p:spTgt spid="4">
                                            <p:txEl>
                                              <p:pRg st="7" end="7"/>
                                            </p:txEl>
                                          </p:spTgt>
                                        </p:tgtEl>
                                        <p:attrNameLst>
                                          <p:attrName>style.visibility</p:attrName>
                                        </p:attrNameLst>
                                      </p:cBhvr>
                                      <p:to>
                                        <p:strVal val="visible"/>
                                      </p:to>
                                    </p:set>
                                    <p:animEffect transition="in" filter="dissolve">
                                      <p:cBhvr>
                                        <p:cTn id="6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animBg="1"/>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28674"/>
          </a:xfrm>
        </p:spPr>
        <p:txBody>
          <a:bodyPr>
            <a:normAutofit/>
          </a:bodyPr>
          <a:lstStyle/>
          <a:p>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3</a:t>
            </a:fld>
            <a:endParaRPr lang="en-US"/>
          </a:p>
        </p:txBody>
      </p:sp>
      <p:sp>
        <p:nvSpPr>
          <p:cNvPr id="2" name="Title 1"/>
          <p:cNvSpPr>
            <a:spLocks noGrp="1"/>
          </p:cNvSpPr>
          <p:nvPr>
            <p:ph type="title"/>
          </p:nvPr>
        </p:nvSpPr>
        <p:spPr/>
        <p:txBody>
          <a:bodyPr>
            <a:normAutofit/>
          </a:bodyPr>
          <a:lstStyle/>
          <a:p>
            <a:r>
              <a:rPr lang="en-US" dirty="0"/>
              <a:t>Meltdown &amp; </a:t>
            </a:r>
            <a:r>
              <a:rPr lang="en-US" dirty="0" err="1"/>
              <a:t>Spectre</a:t>
            </a:r>
            <a:endParaRPr lang="en-US" dirty="0"/>
          </a:p>
        </p:txBody>
      </p:sp>
      <p:sp>
        <p:nvSpPr>
          <p:cNvPr id="3" name="Subtitle 2"/>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D2875865-A7AA-F74F-AD1C-0036EADB11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236" y="286545"/>
            <a:ext cx="2014383" cy="3289110"/>
          </a:xfrm>
          <a:prstGeom prst="rect">
            <a:avLst/>
          </a:prstGeom>
        </p:spPr>
      </p:pic>
      <p:pic>
        <p:nvPicPr>
          <p:cNvPr id="7" name="Picture 6">
            <a:extLst>
              <a:ext uri="{FF2B5EF4-FFF2-40B4-BE49-F238E27FC236}">
                <a16:creationId xmlns:a16="http://schemas.microsoft.com/office/drawing/2014/main" id="{D87BBA08-6B29-9C43-A1F4-F9DD0B98B0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58585" y="286544"/>
            <a:ext cx="3598396" cy="2846387"/>
          </a:xfrm>
          <a:prstGeom prst="rect">
            <a:avLst/>
          </a:prstGeom>
        </p:spPr>
      </p:pic>
      <p:sp>
        <p:nvSpPr>
          <p:cNvPr id="8" name="Rectangle 7">
            <a:extLst>
              <a:ext uri="{FF2B5EF4-FFF2-40B4-BE49-F238E27FC236}">
                <a16:creationId xmlns:a16="http://schemas.microsoft.com/office/drawing/2014/main" id="{3795280E-72E2-F54C-91A0-13BE8102074B}"/>
              </a:ext>
            </a:extLst>
          </p:cNvPr>
          <p:cNvSpPr/>
          <p:nvPr/>
        </p:nvSpPr>
        <p:spPr>
          <a:xfrm>
            <a:off x="9691123" y="6538912"/>
            <a:ext cx="2500877" cy="307777"/>
          </a:xfrm>
          <a:prstGeom prst="rect">
            <a:avLst/>
          </a:prstGeom>
        </p:spPr>
        <p:txBody>
          <a:bodyPr wrap="none">
            <a:spAutoFit/>
          </a:bodyPr>
          <a:lstStyle/>
          <a:p>
            <a:r>
              <a:rPr lang="en-US" sz="1400" dirty="0">
                <a:solidFill>
                  <a:srgbClr val="FFFF00"/>
                </a:solidFill>
              </a:rPr>
              <a:t>images by </a:t>
            </a:r>
            <a:r>
              <a:rPr lang="en-US" sz="1400" dirty="0" err="1">
                <a:solidFill>
                  <a:srgbClr val="FFFF00"/>
                </a:solidFill>
              </a:rPr>
              <a:t>meltdownattack.com</a:t>
            </a:r>
            <a:endParaRPr lang="en-US" sz="1400" dirty="0">
              <a:solidFill>
                <a:srgbClr val="FFFF00"/>
              </a:solidFill>
            </a:endParaRPr>
          </a:p>
        </p:txBody>
      </p:sp>
    </p:spTree>
    <p:extLst>
      <p:ext uri="{BB962C8B-B14F-4D97-AF65-F5344CB8AC3E}">
        <p14:creationId xmlns:p14="http://schemas.microsoft.com/office/powerpoint/2010/main" val="340711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E1EA17-822A-0A4A-86BF-3FD1114DD883}"/>
              </a:ext>
            </a:extLst>
          </p:cNvPr>
          <p:cNvSpPr>
            <a:spLocks noGrp="1"/>
          </p:cNvSpPr>
          <p:nvPr>
            <p:ph type="title"/>
          </p:nvPr>
        </p:nvSpPr>
        <p:spPr/>
        <p:txBody>
          <a:bodyPr/>
          <a:lstStyle/>
          <a:p>
            <a:r>
              <a:rPr lang="en-US" dirty="0"/>
              <a:t>Opening Caveats</a:t>
            </a:r>
          </a:p>
        </p:txBody>
      </p:sp>
      <p:sp>
        <p:nvSpPr>
          <p:cNvPr id="17" name="Content Placeholder 16">
            <a:extLst>
              <a:ext uri="{FF2B5EF4-FFF2-40B4-BE49-F238E27FC236}">
                <a16:creationId xmlns:a16="http://schemas.microsoft.com/office/drawing/2014/main" id="{D65843F5-760E-E448-B593-C2628D46E8F8}"/>
              </a:ext>
            </a:extLst>
          </p:cNvPr>
          <p:cNvSpPr>
            <a:spLocks noGrp="1"/>
          </p:cNvSpPr>
          <p:nvPr>
            <p:ph idx="1"/>
          </p:nvPr>
        </p:nvSpPr>
        <p:spPr/>
        <p:txBody>
          <a:bodyPr/>
          <a:lstStyle/>
          <a:p>
            <a:r>
              <a:rPr lang="en-US" dirty="0"/>
              <a:t>Proof of concept code exists</a:t>
            </a:r>
          </a:p>
          <a:p>
            <a:r>
              <a:rPr lang="en-US" dirty="0"/>
              <a:t>No known in-the-wild cases</a:t>
            </a:r>
          </a:p>
          <a:p>
            <a:endParaRPr lang="en-US" dirty="0"/>
          </a:p>
          <a:p>
            <a:r>
              <a:rPr lang="en-US" dirty="0"/>
              <a:t>Nothing you as a HLL programmer can do</a:t>
            </a:r>
          </a:p>
          <a:p>
            <a:endParaRPr lang="en-US" dirty="0"/>
          </a:p>
          <a:p>
            <a:r>
              <a:rPr lang="en-US" dirty="0"/>
              <a:t>Operating systems &amp; compilers (now) provide protection</a:t>
            </a:r>
          </a:p>
        </p:txBody>
      </p:sp>
      <p:sp>
        <p:nvSpPr>
          <p:cNvPr id="4" name="Footer Placeholder 3">
            <a:extLst>
              <a:ext uri="{FF2B5EF4-FFF2-40B4-BE49-F238E27FC236}">
                <a16:creationId xmlns:a16="http://schemas.microsoft.com/office/drawing/2014/main" id="{387A84CE-9119-3A4B-9253-729A12700EEA}"/>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CCC2B0C4-2444-B04C-9D9F-57BA52195CC5}"/>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6" name="Text Placeholder 5">
            <a:extLst>
              <a:ext uri="{FF2B5EF4-FFF2-40B4-BE49-F238E27FC236}">
                <a16:creationId xmlns:a16="http://schemas.microsoft.com/office/drawing/2014/main" id="{4E883036-A2DE-9E44-8193-EC8BC8F49659}"/>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0809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3AA-F3D4-8742-8F35-1DD809F32BDB}"/>
              </a:ext>
            </a:extLst>
          </p:cNvPr>
          <p:cNvSpPr>
            <a:spLocks noGrp="1"/>
          </p:cNvSpPr>
          <p:nvPr>
            <p:ph type="title"/>
          </p:nvPr>
        </p:nvSpPr>
        <p:spPr/>
        <p:txBody>
          <a:bodyPr/>
          <a:lstStyle/>
          <a:p>
            <a:r>
              <a:rPr lang="en-US" dirty="0"/>
              <a:t>Exploiting Out-of-Order Engine</a:t>
            </a:r>
          </a:p>
        </p:txBody>
      </p:sp>
      <p:sp>
        <p:nvSpPr>
          <p:cNvPr id="3" name="Content Placeholder 2">
            <a:extLst>
              <a:ext uri="{FF2B5EF4-FFF2-40B4-BE49-F238E27FC236}">
                <a16:creationId xmlns:a16="http://schemas.microsoft.com/office/drawing/2014/main" id="{D53E83A7-2B3D-0448-9385-0499779C22D1}"/>
              </a:ext>
            </a:extLst>
          </p:cNvPr>
          <p:cNvSpPr>
            <a:spLocks noGrp="1"/>
          </p:cNvSpPr>
          <p:nvPr>
            <p:ph sz="half" idx="1"/>
          </p:nvPr>
        </p:nvSpPr>
        <p:spPr/>
        <p:txBody>
          <a:bodyPr>
            <a:normAutofit/>
          </a:bodyPr>
          <a:lstStyle/>
          <a:p>
            <a:pPr marL="0" indent="0">
              <a:buNone/>
            </a:pPr>
            <a:r>
              <a:rPr lang="en-US" sz="2000" dirty="0">
                <a:latin typeface="Lucida Console" panose="020B0609040504020204" pitchFamily="49" charset="0"/>
              </a:rPr>
              <a:t># some kernel address in </a:t>
            </a:r>
            <a:r>
              <a:rPr lang="en-US" sz="2000" dirty="0">
                <a:solidFill>
                  <a:srgbClr val="FF0000"/>
                </a:solidFill>
                <a:latin typeface="Lucida Console" panose="020B0609040504020204" pitchFamily="49" charset="0"/>
              </a:rPr>
              <a:t>%</a:t>
            </a:r>
            <a:r>
              <a:rPr lang="en-US" sz="2000" dirty="0" err="1">
                <a:solidFill>
                  <a:srgbClr val="FF0000"/>
                </a:solidFill>
                <a:latin typeface="Lucida Console" panose="020B0609040504020204" pitchFamily="49" charset="0"/>
              </a:rPr>
              <a:t>rcx</a:t>
            </a:r>
            <a:endParaRPr lang="en-US" sz="2000" dirty="0">
              <a:solidFill>
                <a:srgbClr val="FF0000"/>
              </a:solidFill>
              <a:latin typeface="Lucida Console" panose="020B0609040504020204" pitchFamily="49" charset="0"/>
            </a:endParaRPr>
          </a:p>
          <a:p>
            <a:pPr marL="0" indent="0">
              <a:buNone/>
            </a:pPr>
            <a:r>
              <a:rPr lang="en-US" sz="2000" dirty="0">
                <a:latin typeface="Lucida Console" panose="020B0609040504020204" pitchFamily="49" charset="0"/>
              </a:rPr>
              <a:t># “array” base address in </a:t>
            </a:r>
            <a:r>
              <a:rPr lang="en-US" sz="2000" dirty="0">
                <a:solidFill>
                  <a:srgbClr val="0000FF"/>
                </a:solidFill>
                <a:latin typeface="Lucida Console" panose="020B0609040504020204" pitchFamily="49" charset="0"/>
              </a:rPr>
              <a:t>%</a:t>
            </a:r>
            <a:r>
              <a:rPr lang="en-US" sz="2000" dirty="0" err="1">
                <a:solidFill>
                  <a:srgbClr val="0000FF"/>
                </a:solidFill>
                <a:latin typeface="Lucida Console" panose="020B0609040504020204" pitchFamily="49" charset="0"/>
              </a:rPr>
              <a:t>rbx</a:t>
            </a:r>
            <a:endParaRPr lang="en-US" sz="2000" dirty="0">
              <a:solidFill>
                <a:srgbClr val="0000FF"/>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xorq</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endParaRPr lang="en-US" sz="2000" dirty="0">
              <a:solidFill>
                <a:srgbClr val="00B050"/>
              </a:solidFill>
              <a:latin typeface="Lucida Console" panose="020B0609040504020204" pitchFamily="49" charset="0"/>
            </a:endParaRPr>
          </a:p>
          <a:p>
            <a:pPr marL="0" indent="0">
              <a:buNone/>
            </a:pPr>
            <a:r>
              <a:rPr lang="en-US" sz="2000" dirty="0">
                <a:latin typeface="Lucida Console" panose="020B0609040504020204" pitchFamily="49" charset="0"/>
              </a:rPr>
              <a:t>loop:</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movb</a:t>
            </a:r>
            <a:r>
              <a:rPr lang="en-US" sz="2000" dirty="0">
                <a:latin typeface="Lucida Console" panose="020B0609040504020204" pitchFamily="49" charset="0"/>
              </a:rPr>
              <a:t> (</a:t>
            </a:r>
            <a:r>
              <a:rPr lang="en-US" sz="2000" dirty="0">
                <a:solidFill>
                  <a:srgbClr val="FF0000"/>
                </a:solidFill>
                <a:latin typeface="Lucida Console" panose="020B0609040504020204" pitchFamily="49" charset="0"/>
              </a:rPr>
              <a:t>%</a:t>
            </a:r>
            <a:r>
              <a:rPr lang="en-US" sz="2000" dirty="0" err="1">
                <a:solidFill>
                  <a:srgbClr val="FF0000"/>
                </a:solidFill>
                <a:latin typeface="Lucida Console" panose="020B0609040504020204" pitchFamily="49" charset="0"/>
              </a:rPr>
              <a:t>rcx</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%al</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shlq</a:t>
            </a:r>
            <a:r>
              <a:rPr lang="en-US" sz="2000" dirty="0">
                <a:latin typeface="Lucida Console" panose="020B0609040504020204" pitchFamily="49" charset="0"/>
              </a:rPr>
              <a:t> 0xC,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endParaRPr lang="en-US" sz="2000" dirty="0">
              <a:solidFill>
                <a:srgbClr val="00B050"/>
              </a:solidFill>
              <a:latin typeface="Lucida Console" panose="020B0609040504020204" pitchFamily="49" charset="0"/>
            </a:endParaRPr>
          </a:p>
          <a:p>
            <a:pPr marL="0" indent="0">
              <a:buNone/>
            </a:pPr>
            <a:r>
              <a:rPr lang="en-US" sz="2000" dirty="0">
                <a:solidFill>
                  <a:srgbClr val="00B050"/>
                </a:solidFill>
                <a:latin typeface="Lucida Console" panose="020B0609040504020204" pitchFamily="49" charset="0"/>
              </a:rPr>
              <a:t>  </a:t>
            </a:r>
            <a:r>
              <a:rPr lang="en-US" sz="2000" dirty="0" err="1">
                <a:latin typeface="Lucida Console" panose="020B0609040504020204" pitchFamily="49" charset="0"/>
              </a:rPr>
              <a:t>jz</a:t>
            </a:r>
            <a:r>
              <a:rPr lang="en-US" sz="2000" dirty="0">
                <a:latin typeface="Lucida Console" panose="020B0609040504020204" pitchFamily="49" charset="0"/>
              </a:rPr>
              <a:t>   loop</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a:solidFill>
                  <a:srgbClr val="0000FF"/>
                </a:solidFill>
                <a:latin typeface="Lucida Console" panose="020B0609040504020204" pitchFamily="49" charset="0"/>
              </a:rPr>
              <a:t>%</a:t>
            </a:r>
            <a:r>
              <a:rPr lang="en-US" sz="2000" dirty="0" err="1">
                <a:solidFill>
                  <a:srgbClr val="0000FF"/>
                </a:solidFill>
                <a:latin typeface="Lucida Console" panose="020B0609040504020204" pitchFamily="49" charset="0"/>
              </a:rPr>
              <a:t>rbx</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r>
              <a:rPr lang="en-US" sz="2000" dirty="0">
                <a:latin typeface="Lucida Console" panose="020B0609040504020204" pitchFamily="49" charset="0"/>
              </a:rPr>
              <a:t>), %</a:t>
            </a:r>
            <a:r>
              <a:rPr lang="en-US" sz="2000" dirty="0" err="1">
                <a:latin typeface="Lucida Console" panose="020B0609040504020204" pitchFamily="49" charset="0"/>
              </a:rPr>
              <a:t>rbx</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400" dirty="0"/>
              <a:t>Repeat for several kernel addresses</a:t>
            </a:r>
          </a:p>
        </p:txBody>
      </p:sp>
      <p:sp>
        <p:nvSpPr>
          <p:cNvPr id="4" name="Content Placeholder 3">
            <a:extLst>
              <a:ext uri="{FF2B5EF4-FFF2-40B4-BE49-F238E27FC236}">
                <a16:creationId xmlns:a16="http://schemas.microsoft.com/office/drawing/2014/main" id="{22BC5BCA-DAF9-A94E-9CEE-D253B63EE975}"/>
              </a:ext>
            </a:extLst>
          </p:cNvPr>
          <p:cNvSpPr>
            <a:spLocks noGrp="1"/>
          </p:cNvSpPr>
          <p:nvPr>
            <p:ph sz="half" idx="2"/>
          </p:nvPr>
        </p:nvSpPr>
        <p:spPr/>
        <p:txBody>
          <a:bodyPr/>
          <a:lstStyle/>
          <a:p>
            <a:endParaRPr lang="en-US" dirty="0"/>
          </a:p>
          <a:p>
            <a:r>
              <a:rPr lang="en-US" dirty="0"/>
              <a:t>Clears %</a:t>
            </a:r>
            <a:r>
              <a:rPr lang="en-US" dirty="0" err="1"/>
              <a:t>rax</a:t>
            </a:r>
            <a:endParaRPr lang="en-US" dirty="0"/>
          </a:p>
          <a:p>
            <a:r>
              <a:rPr lang="en-US" dirty="0"/>
              <a:t>Places one byte in %</a:t>
            </a:r>
            <a:r>
              <a:rPr lang="en-US" dirty="0" err="1"/>
              <a:t>rax</a:t>
            </a:r>
            <a:endParaRPr lang="en-US" dirty="0"/>
          </a:p>
          <a:p>
            <a:pPr lvl="1"/>
            <a:r>
              <a:rPr lang="en-US" b="1" dirty="0">
                <a:solidFill>
                  <a:srgbClr val="7030A0"/>
                </a:solidFill>
              </a:rPr>
              <a:t>User code cannot access this memory, raises exception</a:t>
            </a:r>
          </a:p>
          <a:p>
            <a:r>
              <a:rPr lang="en-US" dirty="0"/>
              <a:t>Multiplies value by 4096</a:t>
            </a:r>
          </a:p>
          <a:p>
            <a:r>
              <a:rPr lang="en-US" sz="2000" dirty="0"/>
              <a:t>If CPU stalls on load, try again</a:t>
            </a:r>
          </a:p>
          <a:p>
            <a:r>
              <a:rPr lang="en-US" dirty="0"/>
              <a:t>Read from “array”</a:t>
            </a:r>
          </a:p>
          <a:p>
            <a:endParaRPr lang="en-US" dirty="0"/>
          </a:p>
        </p:txBody>
      </p:sp>
      <p:sp>
        <p:nvSpPr>
          <p:cNvPr id="5" name="Footer Placeholder 4">
            <a:extLst>
              <a:ext uri="{FF2B5EF4-FFF2-40B4-BE49-F238E27FC236}">
                <a16:creationId xmlns:a16="http://schemas.microsoft.com/office/drawing/2014/main" id="{0C4D5FC7-94B2-4D45-9B72-361E23944C18}"/>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2D85A8BB-5E56-9446-BF72-B8B584CDD453}"/>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D8F8D134-5AE1-B74E-ADAB-055F13C87934}"/>
              </a:ext>
            </a:extLst>
          </p:cNvPr>
          <p:cNvSpPr>
            <a:spLocks noGrp="1"/>
          </p:cNvSpPr>
          <p:nvPr>
            <p:ph type="body" sz="quarter" idx="13"/>
          </p:nvPr>
        </p:nvSpPr>
        <p:spPr/>
        <p:txBody>
          <a:bodyPr/>
          <a:lstStyle/>
          <a:p>
            <a:r>
              <a:rPr lang="en-US" dirty="0"/>
              <a:t>Slide by Bohn</a:t>
            </a:r>
          </a:p>
        </p:txBody>
      </p:sp>
      <p:pic>
        <p:nvPicPr>
          <p:cNvPr id="8" name="Picture 7">
            <a:extLst>
              <a:ext uri="{FF2B5EF4-FFF2-40B4-BE49-F238E27FC236}">
                <a16:creationId xmlns:a16="http://schemas.microsoft.com/office/drawing/2014/main" id="{1FDCD680-B887-BE4A-B85E-8F9F489976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28" y="1"/>
            <a:ext cx="845924" cy="1646238"/>
          </a:xfrm>
          <a:prstGeom prst="rect">
            <a:avLst/>
          </a:prstGeom>
        </p:spPr>
      </p:pic>
    </p:spTree>
    <p:extLst>
      <p:ext uri="{BB962C8B-B14F-4D97-AF65-F5344CB8AC3E}">
        <p14:creationId xmlns:p14="http://schemas.microsoft.com/office/powerpoint/2010/main" val="40446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dissolv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dissolv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dissolv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dissolv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dissolve">
                                      <p:cBhvr>
                                        <p:cTn id="3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3AA-F3D4-8742-8F35-1DD809F32BDB}"/>
              </a:ext>
            </a:extLst>
          </p:cNvPr>
          <p:cNvSpPr>
            <a:spLocks noGrp="1"/>
          </p:cNvSpPr>
          <p:nvPr>
            <p:ph type="title"/>
          </p:nvPr>
        </p:nvSpPr>
        <p:spPr/>
        <p:txBody>
          <a:bodyPr/>
          <a:lstStyle/>
          <a:p>
            <a:r>
              <a:rPr lang="en-US" dirty="0"/>
              <a:t>C code</a:t>
            </a:r>
          </a:p>
        </p:txBody>
      </p:sp>
      <p:sp>
        <p:nvSpPr>
          <p:cNvPr id="3" name="Content Placeholder 2">
            <a:extLst>
              <a:ext uri="{FF2B5EF4-FFF2-40B4-BE49-F238E27FC236}">
                <a16:creationId xmlns:a16="http://schemas.microsoft.com/office/drawing/2014/main" id="{D53E83A7-2B3D-0448-9385-0499779C22D1}"/>
              </a:ext>
            </a:extLst>
          </p:cNvPr>
          <p:cNvSpPr>
            <a:spLocks noGrp="1"/>
          </p:cNvSpPr>
          <p:nvPr>
            <p:ph sz="half" idx="1"/>
          </p:nvPr>
        </p:nvSpPr>
        <p:spPr/>
        <p:txBody>
          <a:bodyPr>
            <a:normAutofit/>
          </a:bodyPr>
          <a:lstStyle/>
          <a:p>
            <a:pPr marL="0" indent="0">
              <a:buNone/>
            </a:pPr>
            <a:r>
              <a:rPr lang="en-US" sz="2000" dirty="0">
                <a:latin typeface="Lucida Console" panose="020B0609040504020204" pitchFamily="49" charset="0"/>
              </a:rPr>
              <a:t># some kernel address in </a:t>
            </a:r>
            <a:r>
              <a:rPr lang="en-US" sz="2000" dirty="0">
                <a:solidFill>
                  <a:srgbClr val="FF0000"/>
                </a:solidFill>
                <a:latin typeface="Lucida Console" panose="020B0609040504020204" pitchFamily="49" charset="0"/>
              </a:rPr>
              <a:t>%</a:t>
            </a:r>
            <a:r>
              <a:rPr lang="en-US" sz="2000" dirty="0" err="1">
                <a:solidFill>
                  <a:srgbClr val="FF0000"/>
                </a:solidFill>
                <a:latin typeface="Lucida Console" panose="020B0609040504020204" pitchFamily="49" charset="0"/>
              </a:rPr>
              <a:t>rcx</a:t>
            </a:r>
            <a:endParaRPr lang="en-US" sz="2000" dirty="0">
              <a:solidFill>
                <a:srgbClr val="FF0000"/>
              </a:solidFill>
              <a:latin typeface="Lucida Console" panose="020B0609040504020204" pitchFamily="49" charset="0"/>
            </a:endParaRPr>
          </a:p>
          <a:p>
            <a:pPr marL="0" indent="0">
              <a:buNone/>
            </a:pPr>
            <a:r>
              <a:rPr lang="en-US" sz="2000" dirty="0">
                <a:latin typeface="Lucida Console" panose="020B0609040504020204" pitchFamily="49" charset="0"/>
              </a:rPr>
              <a:t># “array” base address in </a:t>
            </a:r>
            <a:r>
              <a:rPr lang="en-US" sz="2000" dirty="0">
                <a:solidFill>
                  <a:srgbClr val="0000FF"/>
                </a:solidFill>
                <a:latin typeface="Lucida Console" panose="020B0609040504020204" pitchFamily="49" charset="0"/>
              </a:rPr>
              <a:t>%</a:t>
            </a:r>
            <a:r>
              <a:rPr lang="en-US" sz="2000" dirty="0" err="1">
                <a:solidFill>
                  <a:srgbClr val="0000FF"/>
                </a:solidFill>
                <a:latin typeface="Lucida Console" panose="020B0609040504020204" pitchFamily="49" charset="0"/>
              </a:rPr>
              <a:t>rbx</a:t>
            </a:r>
            <a:endParaRPr lang="en-US" sz="2000" dirty="0">
              <a:solidFill>
                <a:srgbClr val="0000FF"/>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xorq</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endParaRPr lang="en-US" sz="2000" dirty="0">
              <a:solidFill>
                <a:srgbClr val="00B050"/>
              </a:solidFill>
              <a:latin typeface="Lucida Console" panose="020B0609040504020204" pitchFamily="49" charset="0"/>
            </a:endParaRPr>
          </a:p>
          <a:p>
            <a:pPr marL="0" indent="0">
              <a:buNone/>
            </a:pPr>
            <a:r>
              <a:rPr lang="en-US" sz="2000" dirty="0">
                <a:latin typeface="Lucida Console" panose="020B0609040504020204" pitchFamily="49" charset="0"/>
              </a:rPr>
              <a:t>loop:</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movb</a:t>
            </a:r>
            <a:r>
              <a:rPr lang="en-US" sz="2000" dirty="0">
                <a:latin typeface="Lucida Console" panose="020B0609040504020204" pitchFamily="49" charset="0"/>
              </a:rPr>
              <a:t> (</a:t>
            </a:r>
            <a:r>
              <a:rPr lang="en-US" sz="2000" dirty="0">
                <a:solidFill>
                  <a:srgbClr val="FF0000"/>
                </a:solidFill>
                <a:latin typeface="Lucida Console" panose="020B0609040504020204" pitchFamily="49" charset="0"/>
              </a:rPr>
              <a:t>%</a:t>
            </a:r>
            <a:r>
              <a:rPr lang="en-US" sz="2000" dirty="0" err="1">
                <a:solidFill>
                  <a:srgbClr val="FF0000"/>
                </a:solidFill>
                <a:latin typeface="Lucida Console" panose="020B0609040504020204" pitchFamily="49" charset="0"/>
              </a:rPr>
              <a:t>rcx</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%al</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shlq</a:t>
            </a:r>
            <a:r>
              <a:rPr lang="en-US" sz="2000" dirty="0">
                <a:latin typeface="Lucida Console" panose="020B0609040504020204" pitchFamily="49" charset="0"/>
              </a:rPr>
              <a:t> 0xC,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endParaRPr lang="en-US" sz="2000" dirty="0">
              <a:solidFill>
                <a:srgbClr val="00B050"/>
              </a:solidFill>
              <a:latin typeface="Lucida Console" panose="020B0609040504020204" pitchFamily="49" charset="0"/>
            </a:endParaRPr>
          </a:p>
          <a:p>
            <a:pPr marL="0" indent="0">
              <a:buNone/>
            </a:pPr>
            <a:r>
              <a:rPr lang="en-US" sz="2000" dirty="0">
                <a:solidFill>
                  <a:srgbClr val="00B050"/>
                </a:solidFill>
                <a:latin typeface="Lucida Console" panose="020B0609040504020204" pitchFamily="49" charset="0"/>
              </a:rPr>
              <a:t>  </a:t>
            </a:r>
            <a:r>
              <a:rPr lang="en-US" sz="2000" dirty="0" err="1">
                <a:latin typeface="Lucida Console" panose="020B0609040504020204" pitchFamily="49" charset="0"/>
              </a:rPr>
              <a:t>jz</a:t>
            </a:r>
            <a:r>
              <a:rPr lang="en-US" sz="2000" dirty="0">
                <a:latin typeface="Lucida Console" panose="020B0609040504020204" pitchFamily="49" charset="0"/>
              </a:rPr>
              <a:t>   loop</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a:solidFill>
                  <a:srgbClr val="0000FF"/>
                </a:solidFill>
                <a:latin typeface="Lucida Console" panose="020B0609040504020204" pitchFamily="49" charset="0"/>
              </a:rPr>
              <a:t>%</a:t>
            </a:r>
            <a:r>
              <a:rPr lang="en-US" sz="2000" dirty="0" err="1">
                <a:solidFill>
                  <a:srgbClr val="0000FF"/>
                </a:solidFill>
                <a:latin typeface="Lucida Console" panose="020B0609040504020204" pitchFamily="49" charset="0"/>
              </a:rPr>
              <a:t>rbx</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r>
              <a:rPr lang="en-US" sz="2000" dirty="0">
                <a:latin typeface="Lucida Console" panose="020B0609040504020204" pitchFamily="49" charset="0"/>
              </a:rPr>
              <a:t>), %</a:t>
            </a:r>
            <a:r>
              <a:rPr lang="en-US" sz="2000" dirty="0" err="1">
                <a:latin typeface="Lucida Console" panose="020B0609040504020204" pitchFamily="49" charset="0"/>
              </a:rPr>
              <a:t>rbx</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400" dirty="0"/>
              <a:t>Repeat for several kernel addresses</a:t>
            </a:r>
          </a:p>
        </p:txBody>
      </p:sp>
      <p:sp>
        <p:nvSpPr>
          <p:cNvPr id="4" name="Content Placeholder 3">
            <a:extLst>
              <a:ext uri="{FF2B5EF4-FFF2-40B4-BE49-F238E27FC236}">
                <a16:creationId xmlns:a16="http://schemas.microsoft.com/office/drawing/2014/main" id="{22BC5BCA-DAF9-A94E-9CEE-D253B63EE975}"/>
              </a:ext>
            </a:extLst>
          </p:cNvPr>
          <p:cNvSpPr>
            <a:spLocks noGrp="1"/>
          </p:cNvSpPr>
          <p:nvPr>
            <p:ph sz="half" idx="2"/>
          </p:nvPr>
        </p:nvSpPr>
        <p:spPr>
          <a:xfrm>
            <a:off x="5737413" y="365126"/>
            <a:ext cx="6454588" cy="5991224"/>
          </a:xfrm>
        </p:spPr>
        <p:txBody>
          <a:bodyPr>
            <a:normAutofit/>
          </a:bodyPr>
          <a:lstStyle/>
          <a:p>
            <a:pPr marL="0" indent="0">
              <a:buNone/>
            </a:pPr>
            <a:r>
              <a:rPr lang="en-US" sz="2000" dirty="0">
                <a:latin typeface="Lucida Console" panose="020B0609040504020204" pitchFamily="49" charset="0"/>
              </a:rPr>
              <a:t>char *</a:t>
            </a:r>
            <a:r>
              <a:rPr lang="en-US" sz="2000" dirty="0" err="1">
                <a:latin typeface="Lucida Console" panose="020B0609040504020204" pitchFamily="49" charset="0"/>
              </a:rPr>
              <a:t>secret_data</a:t>
            </a:r>
            <a:r>
              <a:rPr lang="en-US" sz="2000" dirty="0">
                <a:latin typeface="Lucida Console" panose="020B0609040504020204" pitchFamily="49" charset="0"/>
              </a:rPr>
              <a:t>;</a:t>
            </a:r>
          </a:p>
          <a:p>
            <a:pPr marL="0" indent="0">
              <a:buNone/>
            </a:pPr>
            <a:r>
              <a:rPr lang="en-US" sz="2000" dirty="0" err="1">
                <a:latin typeface="Lucida Console" panose="020B0609040504020204" pitchFamily="49" charset="0"/>
              </a:rPr>
              <a:t>secret_data</a:t>
            </a:r>
            <a:r>
              <a:rPr lang="en-US" sz="2000" dirty="0">
                <a:latin typeface="Lucida Console" panose="020B0609040504020204" pitchFamily="49" charset="0"/>
              </a:rPr>
              <a:t> = …;</a:t>
            </a:r>
          </a:p>
          <a:p>
            <a:pPr marL="0" indent="0">
              <a:buNone/>
            </a:pPr>
            <a:r>
              <a:rPr lang="en-US" sz="2000" dirty="0">
                <a:latin typeface="Lucida Console" panose="020B0609040504020204" pitchFamily="49" charset="0"/>
              </a:rPr>
              <a:t>long *probe = (long *)malloc(256*4096);</a:t>
            </a:r>
          </a:p>
          <a:p>
            <a:pPr marL="0" indent="0">
              <a:buNone/>
            </a:pPr>
            <a:r>
              <a:rPr lang="en-US" sz="2000" dirty="0">
                <a:latin typeface="Lucida Console" panose="020B0609040504020204" pitchFamily="49" charset="0"/>
              </a:rPr>
              <a:t>long index = 0;</a:t>
            </a:r>
          </a:p>
          <a:p>
            <a:pPr marL="0" indent="0">
              <a:buNone/>
            </a:pPr>
            <a:r>
              <a:rPr lang="en-US" sz="2000" dirty="0">
                <a:latin typeface="Lucida Console" panose="020B0609040504020204" pitchFamily="49" charset="0"/>
              </a:rPr>
              <a:t>do {</a:t>
            </a:r>
          </a:p>
          <a:p>
            <a:pPr marL="0" indent="0">
              <a:buNone/>
            </a:pPr>
            <a:r>
              <a:rPr lang="en-US" sz="2000" dirty="0">
                <a:latin typeface="Lucida Console" panose="020B0609040504020204" pitchFamily="49" charset="0"/>
              </a:rPr>
              <a:t>    index = *</a:t>
            </a:r>
            <a:r>
              <a:rPr lang="en-US" sz="2000" dirty="0" err="1">
                <a:latin typeface="Lucida Console" panose="020B0609040504020204" pitchFamily="49" charset="0"/>
              </a:rPr>
              <a:t>secret_data</a:t>
            </a:r>
            <a:r>
              <a:rPr lang="en-US" sz="2000" dirty="0">
                <a:latin typeface="Lucida Console" panose="020B0609040504020204" pitchFamily="49" charset="0"/>
              </a:rPr>
              <a:t> &lt;&lt; 12;</a:t>
            </a:r>
          </a:p>
          <a:p>
            <a:pPr marL="0" indent="0">
              <a:buNone/>
            </a:pPr>
            <a:r>
              <a:rPr lang="en-US" sz="2000" dirty="0">
                <a:latin typeface="Lucida Console" panose="020B0609040504020204" pitchFamily="49" charset="0"/>
              </a:rPr>
              <a:t>} while (!index);</a:t>
            </a:r>
          </a:p>
          <a:p>
            <a:pPr marL="0" indent="0">
              <a:buNone/>
            </a:pPr>
            <a:r>
              <a:rPr lang="en-US" sz="2000" dirty="0">
                <a:latin typeface="Lucida Console" panose="020B0609040504020204" pitchFamily="49" charset="0"/>
              </a:rPr>
              <a:t>probe += index;</a:t>
            </a:r>
          </a:p>
          <a:p>
            <a:pPr marL="0" indent="0">
              <a:buNone/>
            </a:pPr>
            <a:r>
              <a:rPr lang="en-US" sz="2000" dirty="0">
                <a:latin typeface="Lucida Console" panose="020B0609040504020204" pitchFamily="49" charset="0"/>
              </a:rPr>
              <a:t>         // probe = (long *)probe[index];</a:t>
            </a:r>
          </a:p>
          <a:p>
            <a:pPr marL="0" indent="0">
              <a:buNone/>
            </a:pP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void </a:t>
            </a:r>
            <a:r>
              <a:rPr lang="en-US" sz="2000" dirty="0" err="1">
                <a:latin typeface="Lucida Console" panose="020B0609040504020204" pitchFamily="49" charset="0"/>
              </a:rPr>
              <a:t>exception_handler</a:t>
            </a:r>
            <a:r>
              <a:rPr lang="en-US" sz="2000" dirty="0">
                <a:latin typeface="Lucida Console" panose="020B0609040504020204" pitchFamily="49" charset="0"/>
              </a:rPr>
              <a:t> (</a:t>
            </a:r>
            <a:r>
              <a:rPr lang="en-US" sz="2000" dirty="0" err="1">
                <a:latin typeface="Lucida Console" panose="020B0609040504020204" pitchFamily="49" charset="0"/>
              </a:rPr>
              <a:t>int</a:t>
            </a:r>
            <a:r>
              <a:rPr lang="en-US" sz="2000" dirty="0">
                <a:latin typeface="Lucida Console" panose="020B0609040504020204" pitchFamily="49" charset="0"/>
              </a:rPr>
              <a:t> signal) {</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5" name="Footer Placeholder 4">
            <a:extLst>
              <a:ext uri="{FF2B5EF4-FFF2-40B4-BE49-F238E27FC236}">
                <a16:creationId xmlns:a16="http://schemas.microsoft.com/office/drawing/2014/main" id="{0C4D5FC7-94B2-4D45-9B72-361E23944C18}"/>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2D85A8BB-5E56-9446-BF72-B8B584CDD453}"/>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D8F8D134-5AE1-B74E-ADAB-055F13C87934}"/>
              </a:ext>
            </a:extLst>
          </p:cNvPr>
          <p:cNvSpPr>
            <a:spLocks noGrp="1"/>
          </p:cNvSpPr>
          <p:nvPr>
            <p:ph type="body" sz="quarter" idx="13"/>
          </p:nvPr>
        </p:nvSpPr>
        <p:spPr/>
        <p:txBody>
          <a:bodyPr/>
          <a:lstStyle/>
          <a:p>
            <a:r>
              <a:rPr lang="en-US" dirty="0"/>
              <a:t>Slide by Bohn</a:t>
            </a:r>
          </a:p>
        </p:txBody>
      </p:sp>
      <p:pic>
        <p:nvPicPr>
          <p:cNvPr id="8" name="Picture 7">
            <a:extLst>
              <a:ext uri="{FF2B5EF4-FFF2-40B4-BE49-F238E27FC236}">
                <a16:creationId xmlns:a16="http://schemas.microsoft.com/office/drawing/2014/main" id="{1FDCD680-B887-BE4A-B85E-8F9F489976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28" y="1"/>
            <a:ext cx="845924" cy="1646238"/>
          </a:xfrm>
          <a:prstGeom prst="rect">
            <a:avLst/>
          </a:prstGeom>
        </p:spPr>
      </p:pic>
    </p:spTree>
    <p:extLst>
      <p:ext uri="{BB962C8B-B14F-4D97-AF65-F5344CB8AC3E}">
        <p14:creationId xmlns:p14="http://schemas.microsoft.com/office/powerpoint/2010/main" val="2006473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3AA-F3D4-8742-8F35-1DD809F32BDB}"/>
              </a:ext>
            </a:extLst>
          </p:cNvPr>
          <p:cNvSpPr>
            <a:spLocks noGrp="1"/>
          </p:cNvSpPr>
          <p:nvPr>
            <p:ph type="title"/>
          </p:nvPr>
        </p:nvSpPr>
        <p:spPr/>
        <p:txBody>
          <a:bodyPr/>
          <a:lstStyle/>
          <a:p>
            <a:r>
              <a:rPr lang="en-US" dirty="0"/>
              <a:t>Micro-ops</a:t>
            </a:r>
          </a:p>
        </p:txBody>
      </p:sp>
      <p:sp>
        <p:nvSpPr>
          <p:cNvPr id="3" name="Content Placeholder 2">
            <a:extLst>
              <a:ext uri="{FF2B5EF4-FFF2-40B4-BE49-F238E27FC236}">
                <a16:creationId xmlns:a16="http://schemas.microsoft.com/office/drawing/2014/main" id="{D53E83A7-2B3D-0448-9385-0499779C22D1}"/>
              </a:ext>
            </a:extLst>
          </p:cNvPr>
          <p:cNvSpPr>
            <a:spLocks noGrp="1"/>
          </p:cNvSpPr>
          <p:nvPr>
            <p:ph sz="half" idx="1"/>
          </p:nvPr>
        </p:nvSpPr>
        <p:spPr/>
        <p:txBody>
          <a:bodyPr>
            <a:normAutofit/>
          </a:bodyPr>
          <a:lstStyle/>
          <a:p>
            <a:pPr marL="0" indent="0">
              <a:buNone/>
            </a:pPr>
            <a:r>
              <a:rPr lang="en-US" sz="2000" dirty="0">
                <a:latin typeface="Lucida Console" panose="020B0609040504020204" pitchFamily="49" charset="0"/>
              </a:rPr>
              <a:t># some kernel address in </a:t>
            </a:r>
            <a:r>
              <a:rPr lang="en-US" sz="2000" dirty="0">
                <a:solidFill>
                  <a:srgbClr val="FF0000"/>
                </a:solidFill>
                <a:latin typeface="Lucida Console" panose="020B0609040504020204" pitchFamily="49" charset="0"/>
              </a:rPr>
              <a:t>%</a:t>
            </a:r>
            <a:r>
              <a:rPr lang="en-US" sz="2000" dirty="0" err="1">
                <a:solidFill>
                  <a:srgbClr val="FF0000"/>
                </a:solidFill>
                <a:latin typeface="Lucida Console" panose="020B0609040504020204" pitchFamily="49" charset="0"/>
              </a:rPr>
              <a:t>rcx</a:t>
            </a:r>
            <a:endParaRPr lang="en-US" sz="2000" dirty="0">
              <a:solidFill>
                <a:srgbClr val="FF0000"/>
              </a:solidFill>
              <a:latin typeface="Lucida Console" panose="020B0609040504020204" pitchFamily="49" charset="0"/>
            </a:endParaRPr>
          </a:p>
          <a:p>
            <a:pPr marL="0" indent="0">
              <a:buNone/>
            </a:pPr>
            <a:r>
              <a:rPr lang="en-US" sz="2000" dirty="0">
                <a:latin typeface="Lucida Console" panose="020B0609040504020204" pitchFamily="49" charset="0"/>
              </a:rPr>
              <a:t># “array” base address in </a:t>
            </a:r>
            <a:r>
              <a:rPr lang="en-US" sz="2000" dirty="0">
                <a:solidFill>
                  <a:srgbClr val="0000FF"/>
                </a:solidFill>
                <a:latin typeface="Lucida Console" panose="020B0609040504020204" pitchFamily="49" charset="0"/>
              </a:rPr>
              <a:t>%</a:t>
            </a:r>
            <a:r>
              <a:rPr lang="en-US" sz="2000" dirty="0" err="1">
                <a:solidFill>
                  <a:srgbClr val="0000FF"/>
                </a:solidFill>
                <a:latin typeface="Lucida Console" panose="020B0609040504020204" pitchFamily="49" charset="0"/>
              </a:rPr>
              <a:t>rbx</a:t>
            </a:r>
            <a:endParaRPr lang="en-US" sz="2000" dirty="0">
              <a:solidFill>
                <a:srgbClr val="0000FF"/>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xorq</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endParaRPr lang="en-US" sz="2000" dirty="0">
              <a:solidFill>
                <a:srgbClr val="00B050"/>
              </a:solidFill>
              <a:latin typeface="Lucida Console" panose="020B0609040504020204" pitchFamily="49" charset="0"/>
            </a:endParaRPr>
          </a:p>
          <a:p>
            <a:pPr marL="0" indent="0">
              <a:buNone/>
            </a:pPr>
            <a:r>
              <a:rPr lang="en-US" sz="2000" dirty="0">
                <a:latin typeface="Lucida Console" panose="020B0609040504020204" pitchFamily="49" charset="0"/>
              </a:rPr>
              <a:t>loop:</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movb</a:t>
            </a:r>
            <a:r>
              <a:rPr lang="en-US" sz="2000" dirty="0">
                <a:latin typeface="Lucida Console" panose="020B0609040504020204" pitchFamily="49" charset="0"/>
              </a:rPr>
              <a:t> (</a:t>
            </a:r>
            <a:r>
              <a:rPr lang="en-US" sz="2000" dirty="0">
                <a:solidFill>
                  <a:srgbClr val="FF0000"/>
                </a:solidFill>
                <a:latin typeface="Lucida Console" panose="020B0609040504020204" pitchFamily="49" charset="0"/>
              </a:rPr>
              <a:t>%</a:t>
            </a:r>
            <a:r>
              <a:rPr lang="en-US" sz="2000" dirty="0" err="1">
                <a:solidFill>
                  <a:srgbClr val="FF0000"/>
                </a:solidFill>
                <a:latin typeface="Lucida Console" panose="020B0609040504020204" pitchFamily="49" charset="0"/>
              </a:rPr>
              <a:t>rcx</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%al</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shlq</a:t>
            </a:r>
            <a:r>
              <a:rPr lang="en-US" sz="2000" dirty="0">
                <a:latin typeface="Lucida Console" panose="020B0609040504020204" pitchFamily="49" charset="0"/>
              </a:rPr>
              <a:t> 0xC,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endParaRPr lang="en-US" sz="2000" dirty="0">
              <a:solidFill>
                <a:srgbClr val="00B050"/>
              </a:solidFill>
              <a:latin typeface="Lucida Console" panose="020B0609040504020204" pitchFamily="49" charset="0"/>
            </a:endParaRPr>
          </a:p>
          <a:p>
            <a:pPr marL="0" indent="0">
              <a:buNone/>
            </a:pPr>
            <a:r>
              <a:rPr lang="en-US" sz="2000" dirty="0">
                <a:solidFill>
                  <a:srgbClr val="00B050"/>
                </a:solidFill>
                <a:latin typeface="Lucida Console" panose="020B0609040504020204" pitchFamily="49" charset="0"/>
              </a:rPr>
              <a:t>  </a:t>
            </a:r>
            <a:r>
              <a:rPr lang="en-US" sz="2000" dirty="0" err="1">
                <a:latin typeface="Lucida Console" panose="020B0609040504020204" pitchFamily="49" charset="0"/>
              </a:rPr>
              <a:t>jz</a:t>
            </a:r>
            <a:r>
              <a:rPr lang="en-US" sz="2000" dirty="0">
                <a:latin typeface="Lucida Console" panose="020B0609040504020204" pitchFamily="49" charset="0"/>
              </a:rPr>
              <a:t>   loop</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a:solidFill>
                  <a:srgbClr val="0000FF"/>
                </a:solidFill>
                <a:latin typeface="Lucida Console" panose="020B0609040504020204" pitchFamily="49" charset="0"/>
              </a:rPr>
              <a:t>%</a:t>
            </a:r>
            <a:r>
              <a:rPr lang="en-US" sz="2000" dirty="0" err="1">
                <a:solidFill>
                  <a:srgbClr val="0000FF"/>
                </a:solidFill>
                <a:latin typeface="Lucida Console" panose="020B0609040504020204" pitchFamily="49" charset="0"/>
              </a:rPr>
              <a:t>rbx</a:t>
            </a:r>
            <a:r>
              <a:rPr lang="en-US" sz="2000" dirty="0">
                <a:latin typeface="Lucida Console" panose="020B0609040504020204" pitchFamily="49" charset="0"/>
              </a:rPr>
              <a:t>, </a:t>
            </a:r>
            <a:r>
              <a:rPr lang="en-US" sz="2000" dirty="0">
                <a:solidFill>
                  <a:srgbClr val="00B050"/>
                </a:solidFill>
                <a:latin typeface="Lucida Console" panose="020B0609040504020204" pitchFamily="49" charset="0"/>
              </a:rPr>
              <a:t>%</a:t>
            </a:r>
            <a:r>
              <a:rPr lang="en-US" sz="2000" dirty="0" err="1">
                <a:solidFill>
                  <a:srgbClr val="00B050"/>
                </a:solidFill>
                <a:latin typeface="Lucida Console" panose="020B0609040504020204" pitchFamily="49" charset="0"/>
              </a:rPr>
              <a:t>rax</a:t>
            </a:r>
            <a:r>
              <a:rPr lang="en-US" sz="2000" dirty="0">
                <a:latin typeface="Lucida Console" panose="020B0609040504020204" pitchFamily="49" charset="0"/>
              </a:rPr>
              <a:t>), %</a:t>
            </a:r>
            <a:r>
              <a:rPr lang="en-US" sz="2000" dirty="0" err="1">
                <a:latin typeface="Lucida Console" panose="020B0609040504020204" pitchFamily="49" charset="0"/>
              </a:rPr>
              <a:t>rbx</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400" dirty="0"/>
              <a:t>Repeat for several kernel addresses</a:t>
            </a:r>
          </a:p>
        </p:txBody>
      </p:sp>
      <p:sp>
        <p:nvSpPr>
          <p:cNvPr id="4" name="Content Placeholder 3">
            <a:extLst>
              <a:ext uri="{FF2B5EF4-FFF2-40B4-BE49-F238E27FC236}">
                <a16:creationId xmlns:a16="http://schemas.microsoft.com/office/drawing/2014/main" id="{22BC5BCA-DAF9-A94E-9CEE-D253B63EE975}"/>
              </a:ext>
            </a:extLst>
          </p:cNvPr>
          <p:cNvSpPr>
            <a:spLocks noGrp="1"/>
          </p:cNvSpPr>
          <p:nvPr>
            <p:ph sz="half" idx="2"/>
          </p:nvPr>
        </p:nvSpPr>
        <p:spPr>
          <a:xfrm>
            <a:off x="5787483" y="1825624"/>
            <a:ext cx="6404517" cy="4655857"/>
          </a:xfrm>
        </p:spPr>
        <p:txBody>
          <a:bodyPr>
            <a:normAutofit/>
          </a:bodyPr>
          <a:lstStyle/>
          <a:p>
            <a:pPr marL="0" indent="0">
              <a:buNone/>
            </a:pPr>
            <a:r>
              <a:rPr lang="en-US" sz="2000" dirty="0">
                <a:latin typeface="Lucida Console" panose="020B0609040504020204" pitchFamily="49" charset="0"/>
              </a:rPr>
              <a:t>loop:</a:t>
            </a:r>
          </a:p>
          <a:p>
            <a:pPr marL="0" indent="0">
              <a:buNone/>
            </a:pPr>
            <a:r>
              <a:rPr lang="en-US" sz="2000" dirty="0">
                <a:latin typeface="Lucida Console" panose="020B0609040504020204" pitchFamily="49" charset="0"/>
              </a:rPr>
              <a:t>  permission-check (%</a:t>
            </a:r>
            <a:r>
              <a:rPr lang="en-US" sz="2000" dirty="0" err="1">
                <a:latin typeface="Lucida Console" panose="020B0609040504020204" pitchFamily="49" charset="0"/>
              </a:rPr>
              <a:t>rcx</a:t>
            </a:r>
            <a:r>
              <a:rPr lang="en-US" sz="2000" dirty="0">
                <a:latin typeface="Lucida Console" panose="020B0609040504020204" pitchFamily="49" charset="0"/>
              </a:rPr>
              <a:t>), %</a:t>
            </a:r>
            <a:r>
              <a:rPr lang="en-US" sz="2000" dirty="0" err="1">
                <a:latin typeface="Lucida Console" panose="020B0609040504020204" pitchFamily="49" charset="0"/>
              </a:rPr>
              <a:t>rww</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beq</a:t>
            </a:r>
            <a:r>
              <a:rPr lang="en-US" sz="2000" dirty="0">
                <a:latin typeface="Lucida Console" panose="020B0609040504020204" pitchFamily="49" charset="0"/>
              </a:rPr>
              <a:t> %</a:t>
            </a:r>
            <a:r>
              <a:rPr lang="en-US" sz="2000" dirty="0" err="1">
                <a:latin typeface="Lucida Console" panose="020B0609040504020204" pitchFamily="49" charset="0"/>
              </a:rPr>
              <a:t>rww</a:t>
            </a:r>
            <a:r>
              <a:rPr lang="en-US" sz="2000" dirty="0">
                <a:latin typeface="Lucida Console" panose="020B0609040504020204" pitchFamily="49" charset="0"/>
              </a:rPr>
              <a:t>, %r0, </a:t>
            </a:r>
            <a:r>
              <a:rPr lang="en-US" sz="2000" dirty="0" err="1">
                <a:latin typeface="Lucida Console" panose="020B0609040504020204" pitchFamily="49" charset="0"/>
              </a:rPr>
              <a:t>no_permission</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ldb</a:t>
            </a:r>
            <a:r>
              <a:rPr lang="en-US" sz="2000" dirty="0">
                <a:latin typeface="Lucida Console" panose="020B0609040504020204" pitchFamily="49" charset="0"/>
              </a:rPr>
              <a:t> (%</a:t>
            </a:r>
            <a:r>
              <a:rPr lang="en-US" sz="2000" dirty="0" err="1">
                <a:latin typeface="Lucida Console" panose="020B0609040504020204" pitchFamily="49" charset="0"/>
              </a:rPr>
              <a:t>rcx</a:t>
            </a:r>
            <a:r>
              <a:rPr lang="en-US" sz="2000" dirty="0">
                <a:latin typeface="Lucida Console" panose="020B0609040504020204" pitchFamily="49" charset="0"/>
              </a:rPr>
              <a:t>), %</a:t>
            </a:r>
            <a:r>
              <a:rPr lang="en-US" sz="2000" dirty="0" err="1">
                <a:latin typeface="Lucida Console" panose="020B0609040504020204" pitchFamily="49" charset="0"/>
              </a:rPr>
              <a:t>rxx</a:t>
            </a:r>
            <a:r>
              <a:rPr lang="en-US" sz="2000" dirty="0">
                <a:latin typeface="Lucida Console" panose="020B0609040504020204" pitchFamily="49" charset="0"/>
              </a:rPr>
              <a:t>     #</a:t>
            </a:r>
            <a:r>
              <a:rPr lang="en-US" sz="1600" dirty="0">
                <a:latin typeface="Lucida Console" panose="020B0609040504020204" pitchFamily="49" charset="0"/>
              </a:rPr>
              <a:t>update </a:t>
            </a:r>
            <a:r>
              <a:rPr lang="en-US" sz="1600" dirty="0" err="1">
                <a:latin typeface="Lucida Console" panose="020B0609040504020204" pitchFamily="49" charset="0"/>
              </a:rPr>
              <a:t>rax</a:t>
            </a:r>
            <a:r>
              <a:rPr lang="en-US" sz="1600" dirty="0">
                <a:latin typeface="Lucida Console" panose="020B0609040504020204" pitchFamily="49" charset="0"/>
              </a:rPr>
              <a:t> on retire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shl</a:t>
            </a:r>
            <a:r>
              <a:rPr lang="en-US" sz="2000" dirty="0">
                <a:latin typeface="Lucida Console" panose="020B0609040504020204" pitchFamily="49" charset="0"/>
              </a:rPr>
              <a:t> 0xC, %</a:t>
            </a:r>
            <a:r>
              <a:rPr lang="en-US" sz="2000" dirty="0" err="1">
                <a:latin typeface="Lucida Console" panose="020B0609040504020204" pitchFamily="49" charset="0"/>
              </a:rPr>
              <a:t>rxx</a:t>
            </a:r>
            <a:r>
              <a:rPr lang="en-US" sz="2000" dirty="0">
                <a:latin typeface="Lucida Console" panose="020B0609040504020204" pitchFamily="49" charset="0"/>
              </a:rPr>
              <a:t>, %</a:t>
            </a:r>
            <a:r>
              <a:rPr lang="en-US" sz="2000" dirty="0" err="1">
                <a:latin typeface="Lucida Console" panose="020B0609040504020204" pitchFamily="49" charset="0"/>
              </a:rPr>
              <a:t>ryy</a:t>
            </a:r>
            <a:r>
              <a:rPr lang="en-US" sz="2000" dirty="0">
                <a:latin typeface="Lucida Console" panose="020B0609040504020204" pitchFamily="49" charset="0"/>
              </a:rPr>
              <a:t>  #</a:t>
            </a:r>
            <a:r>
              <a:rPr lang="en-US" sz="1600" dirty="0">
                <a:latin typeface="Lucida Console" panose="020B0609040504020204" pitchFamily="49" charset="0"/>
              </a:rPr>
              <a:t>update </a:t>
            </a:r>
            <a:r>
              <a:rPr lang="en-US" sz="1600" dirty="0" err="1">
                <a:latin typeface="Lucida Console" panose="020B0609040504020204" pitchFamily="49" charset="0"/>
              </a:rPr>
              <a:t>rax</a:t>
            </a:r>
            <a:r>
              <a:rPr lang="en-US" sz="1600" dirty="0">
                <a:latin typeface="Lucida Console" panose="020B0609040504020204" pitchFamily="49" charset="0"/>
              </a:rPr>
              <a:t> on retire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beq</a:t>
            </a:r>
            <a:r>
              <a:rPr lang="en-US" sz="2000" dirty="0">
                <a:latin typeface="Lucida Console" panose="020B0609040504020204" pitchFamily="49" charset="0"/>
              </a:rPr>
              <a:t> %</a:t>
            </a:r>
            <a:r>
              <a:rPr lang="en-US" sz="2000" dirty="0" err="1">
                <a:latin typeface="Lucida Console" panose="020B0609040504020204" pitchFamily="49" charset="0"/>
              </a:rPr>
              <a:t>ryy</a:t>
            </a:r>
            <a:r>
              <a:rPr lang="en-US" sz="2000" dirty="0">
                <a:latin typeface="Lucida Console" panose="020B0609040504020204" pitchFamily="49" charset="0"/>
              </a:rPr>
              <a:t>, %r0, loop</a:t>
            </a:r>
          </a:p>
          <a:p>
            <a:pPr marL="0" indent="0">
              <a:buNone/>
            </a:pPr>
            <a:r>
              <a:rPr lang="en-US" sz="2000" dirty="0">
                <a:latin typeface="Lucida Console" panose="020B0609040504020204" pitchFamily="49" charset="0"/>
              </a:rPr>
              <a:t>  add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ryy</a:t>
            </a:r>
            <a:r>
              <a:rPr lang="en-US" sz="2000" dirty="0">
                <a:latin typeface="Lucida Console" panose="020B0609040504020204" pitchFamily="49" charset="0"/>
              </a:rPr>
              <a:t>, %</a:t>
            </a:r>
            <a:r>
              <a:rPr lang="en-US" sz="2000" dirty="0" err="1">
                <a:latin typeface="Lucida Console" panose="020B0609040504020204" pitchFamily="49" charset="0"/>
              </a:rPr>
              <a:t>rzz</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ldq</a:t>
            </a:r>
            <a:r>
              <a:rPr lang="en-US" sz="2000" dirty="0">
                <a:latin typeface="Lucida Console" panose="020B0609040504020204" pitchFamily="49" charset="0"/>
              </a:rPr>
              <a:t> (%</a:t>
            </a:r>
            <a:r>
              <a:rPr lang="en-US" sz="2000" dirty="0" err="1">
                <a:latin typeface="Lucida Console" panose="020B0609040504020204" pitchFamily="49" charset="0"/>
              </a:rPr>
              <a:t>rzz</a:t>
            </a:r>
            <a:r>
              <a:rPr lang="en-US" sz="2000" dirty="0">
                <a:latin typeface="Lucida Console" panose="020B0609040504020204" pitchFamily="49" charset="0"/>
              </a:rPr>
              <a:t>), %</a:t>
            </a:r>
            <a:r>
              <a:rPr lang="en-US" sz="2000" dirty="0" err="1">
                <a:latin typeface="Lucida Console" panose="020B0609040504020204" pitchFamily="49" charset="0"/>
              </a:rPr>
              <a:t>rvv</a:t>
            </a:r>
            <a:r>
              <a:rPr lang="en-US" sz="2000" dirty="0">
                <a:latin typeface="Lucida Console" panose="020B0609040504020204" pitchFamily="49" charset="0"/>
              </a:rPr>
              <a:t>     #</a:t>
            </a:r>
            <a:r>
              <a:rPr lang="en-US" sz="1600" dirty="0">
                <a:latin typeface="Lucida Console" panose="020B0609040504020204" pitchFamily="49" charset="0"/>
              </a:rPr>
              <a:t>update </a:t>
            </a:r>
            <a:r>
              <a:rPr lang="en-US" sz="1600" dirty="0" err="1">
                <a:latin typeface="Lucida Console" panose="020B0609040504020204" pitchFamily="49" charset="0"/>
              </a:rPr>
              <a:t>rbx</a:t>
            </a:r>
            <a:r>
              <a:rPr lang="en-US" sz="1600" dirty="0">
                <a:latin typeface="Lucida Console" panose="020B0609040504020204" pitchFamily="49" charset="0"/>
              </a:rPr>
              <a:t> on retire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r>
              <a:rPr lang="en-US" sz="2000" dirty="0" err="1">
                <a:latin typeface="Lucida Console" panose="020B0609040504020204" pitchFamily="49" charset="0"/>
              </a:rPr>
              <a:t>no_permission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call </a:t>
            </a:r>
            <a:r>
              <a:rPr lang="en-US" sz="2000" dirty="0" err="1">
                <a:latin typeface="Lucida Console" panose="020B0609040504020204" pitchFamily="49" charset="0"/>
              </a:rPr>
              <a:t>general_protection_fault</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p:txBody>
      </p:sp>
      <p:sp>
        <p:nvSpPr>
          <p:cNvPr id="5" name="Footer Placeholder 4">
            <a:extLst>
              <a:ext uri="{FF2B5EF4-FFF2-40B4-BE49-F238E27FC236}">
                <a16:creationId xmlns:a16="http://schemas.microsoft.com/office/drawing/2014/main" id="{0C4D5FC7-94B2-4D45-9B72-361E23944C18}"/>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2D85A8BB-5E56-9446-BF72-B8B584CDD453}"/>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D8F8D134-5AE1-B74E-ADAB-055F13C87934}"/>
              </a:ext>
            </a:extLst>
          </p:cNvPr>
          <p:cNvSpPr>
            <a:spLocks noGrp="1"/>
          </p:cNvSpPr>
          <p:nvPr>
            <p:ph type="body" sz="quarter" idx="13"/>
          </p:nvPr>
        </p:nvSpPr>
        <p:spPr/>
        <p:txBody>
          <a:bodyPr/>
          <a:lstStyle/>
          <a:p>
            <a:r>
              <a:rPr lang="en-US" dirty="0"/>
              <a:t>Slide by Bohn</a:t>
            </a:r>
          </a:p>
        </p:txBody>
      </p:sp>
      <p:pic>
        <p:nvPicPr>
          <p:cNvPr id="8" name="Picture 7">
            <a:extLst>
              <a:ext uri="{FF2B5EF4-FFF2-40B4-BE49-F238E27FC236}">
                <a16:creationId xmlns:a16="http://schemas.microsoft.com/office/drawing/2014/main" id="{1FDCD680-B887-BE4A-B85E-8F9F489976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28" y="1"/>
            <a:ext cx="845924" cy="1646238"/>
          </a:xfrm>
          <a:prstGeom prst="rect">
            <a:avLst/>
          </a:prstGeom>
        </p:spPr>
      </p:pic>
    </p:spTree>
    <p:extLst>
      <p:ext uri="{BB962C8B-B14F-4D97-AF65-F5344CB8AC3E}">
        <p14:creationId xmlns:p14="http://schemas.microsoft.com/office/powerpoint/2010/main" val="353043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E4C7DC65-EF2E-6C44-85C5-A9E0F01AD277}"/>
              </a:ext>
            </a:extLst>
          </p:cNvPr>
          <p:cNvSpPr/>
          <p:nvPr/>
        </p:nvSpPr>
        <p:spPr>
          <a:xfrm>
            <a:off x="817266" y="2055812"/>
            <a:ext cx="10206318" cy="3756211"/>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5D3AA-F3D4-8742-8F35-1DD809F32BDB}"/>
              </a:ext>
            </a:extLst>
          </p:cNvPr>
          <p:cNvSpPr>
            <a:spLocks noGrp="1"/>
          </p:cNvSpPr>
          <p:nvPr>
            <p:ph type="title"/>
          </p:nvPr>
        </p:nvSpPr>
        <p:spPr/>
        <p:txBody>
          <a:bodyPr/>
          <a:lstStyle/>
          <a:p>
            <a:r>
              <a:rPr lang="en-US" dirty="0"/>
              <a:t>Out-of-Order Execution +</a:t>
            </a:r>
            <a:br>
              <a:rPr lang="en-US" dirty="0"/>
            </a:br>
            <a:r>
              <a:rPr lang="en-US" dirty="0"/>
              <a:t>Speculative Execution</a:t>
            </a:r>
          </a:p>
        </p:txBody>
      </p:sp>
      <p:sp>
        <p:nvSpPr>
          <p:cNvPr id="5" name="Footer Placeholder 4">
            <a:extLst>
              <a:ext uri="{FF2B5EF4-FFF2-40B4-BE49-F238E27FC236}">
                <a16:creationId xmlns:a16="http://schemas.microsoft.com/office/drawing/2014/main" id="{0C4D5FC7-94B2-4D45-9B72-361E23944C18}"/>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2D85A8BB-5E56-9446-BF72-B8B584CDD453}"/>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D8F8D134-5AE1-B74E-ADAB-055F13C87934}"/>
              </a:ext>
            </a:extLst>
          </p:cNvPr>
          <p:cNvSpPr>
            <a:spLocks noGrp="1"/>
          </p:cNvSpPr>
          <p:nvPr>
            <p:ph type="body" sz="quarter" idx="13"/>
          </p:nvPr>
        </p:nvSpPr>
        <p:spPr/>
        <p:txBody>
          <a:bodyPr/>
          <a:lstStyle/>
          <a:p>
            <a:r>
              <a:rPr lang="en-US" dirty="0"/>
              <a:t>Slide by Bohn</a:t>
            </a:r>
          </a:p>
        </p:txBody>
      </p:sp>
      <p:pic>
        <p:nvPicPr>
          <p:cNvPr id="8" name="Picture 7">
            <a:extLst>
              <a:ext uri="{FF2B5EF4-FFF2-40B4-BE49-F238E27FC236}">
                <a16:creationId xmlns:a16="http://schemas.microsoft.com/office/drawing/2014/main" id="{1FDCD680-B887-BE4A-B85E-8F9F489976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28" y="1"/>
            <a:ext cx="845924" cy="1646238"/>
          </a:xfrm>
          <a:prstGeom prst="rect">
            <a:avLst/>
          </a:prstGeom>
        </p:spPr>
      </p:pic>
      <p:sp>
        <p:nvSpPr>
          <p:cNvPr id="10" name="Rectangle 9">
            <a:extLst>
              <a:ext uri="{FF2B5EF4-FFF2-40B4-BE49-F238E27FC236}">
                <a16:creationId xmlns:a16="http://schemas.microsoft.com/office/drawing/2014/main" id="{85B5EC81-AE95-1846-A1DC-83A20576D660}"/>
              </a:ext>
            </a:extLst>
          </p:cNvPr>
          <p:cNvSpPr/>
          <p:nvPr/>
        </p:nvSpPr>
        <p:spPr>
          <a:xfrm>
            <a:off x="1924078" y="2957032"/>
            <a:ext cx="4229043" cy="369332"/>
          </a:xfrm>
          <a:prstGeom prst="rect">
            <a:avLst/>
          </a:prstGeom>
        </p:spPr>
        <p:txBody>
          <a:bodyPr wrap="none">
            <a:spAutoFit/>
          </a:bodyPr>
          <a:lstStyle/>
          <a:p>
            <a:r>
              <a:rPr lang="en-US" dirty="0">
                <a:latin typeface="Lucida Console" panose="020B0609040504020204" pitchFamily="49" charset="0"/>
              </a:rPr>
              <a:t>permission-check (%</a:t>
            </a:r>
            <a:r>
              <a:rPr lang="en-US" dirty="0" err="1">
                <a:latin typeface="Lucida Console" panose="020B0609040504020204" pitchFamily="49" charset="0"/>
              </a:rPr>
              <a:t>rcx</a:t>
            </a:r>
            <a:r>
              <a:rPr lang="en-US" dirty="0">
                <a:latin typeface="Lucida Console" panose="020B0609040504020204" pitchFamily="49" charset="0"/>
              </a:rPr>
              <a:t>), %</a:t>
            </a:r>
            <a:r>
              <a:rPr lang="en-US" dirty="0" err="1">
                <a:latin typeface="Lucida Console" panose="020B0609040504020204" pitchFamily="49" charset="0"/>
              </a:rPr>
              <a:t>rxx</a:t>
            </a:r>
            <a:endParaRPr lang="en-US" dirty="0">
              <a:latin typeface="Lucida Console" panose="020B0609040504020204" pitchFamily="49" charset="0"/>
            </a:endParaRPr>
          </a:p>
        </p:txBody>
      </p:sp>
      <p:sp>
        <p:nvSpPr>
          <p:cNvPr id="11" name="Rectangle 10">
            <a:extLst>
              <a:ext uri="{FF2B5EF4-FFF2-40B4-BE49-F238E27FC236}">
                <a16:creationId xmlns:a16="http://schemas.microsoft.com/office/drawing/2014/main" id="{C8DB5029-0B3D-604E-920D-C21867CDA985}"/>
              </a:ext>
            </a:extLst>
          </p:cNvPr>
          <p:cNvSpPr/>
          <p:nvPr/>
        </p:nvSpPr>
        <p:spPr>
          <a:xfrm>
            <a:off x="6525514" y="2507810"/>
            <a:ext cx="2416046" cy="369332"/>
          </a:xfrm>
          <a:prstGeom prst="rect">
            <a:avLst/>
          </a:prstGeom>
        </p:spPr>
        <p:txBody>
          <a:bodyPr wrap="none">
            <a:spAutoFit/>
          </a:bodyPr>
          <a:lstStyle/>
          <a:p>
            <a:r>
              <a:rPr lang="en-US" dirty="0" err="1">
                <a:latin typeface="Lucida Console" panose="020B0609040504020204" pitchFamily="49" charset="0"/>
              </a:rPr>
              <a:t>ldb</a:t>
            </a:r>
            <a:r>
              <a:rPr lang="en-US" dirty="0">
                <a:latin typeface="Lucida Console" panose="020B0609040504020204" pitchFamily="49" charset="0"/>
              </a:rPr>
              <a:t> (%</a:t>
            </a:r>
            <a:r>
              <a:rPr lang="en-US" dirty="0" err="1">
                <a:latin typeface="Lucida Console" panose="020B0609040504020204" pitchFamily="49" charset="0"/>
              </a:rPr>
              <a:t>rcx</a:t>
            </a:r>
            <a:r>
              <a:rPr lang="en-US" dirty="0">
                <a:latin typeface="Lucida Console" panose="020B0609040504020204" pitchFamily="49" charset="0"/>
              </a:rPr>
              <a:t>), %</a:t>
            </a:r>
            <a:r>
              <a:rPr lang="en-US" dirty="0" err="1">
                <a:latin typeface="Lucida Console" panose="020B0609040504020204" pitchFamily="49" charset="0"/>
              </a:rPr>
              <a:t>rxx</a:t>
            </a:r>
            <a:endParaRPr lang="en-US" dirty="0"/>
          </a:p>
        </p:txBody>
      </p:sp>
      <p:sp>
        <p:nvSpPr>
          <p:cNvPr id="12" name="Rectangle 11">
            <a:extLst>
              <a:ext uri="{FF2B5EF4-FFF2-40B4-BE49-F238E27FC236}">
                <a16:creationId xmlns:a16="http://schemas.microsoft.com/office/drawing/2014/main" id="{2548988F-68D5-F347-94E2-F1C8DE04633C}"/>
              </a:ext>
            </a:extLst>
          </p:cNvPr>
          <p:cNvSpPr/>
          <p:nvPr/>
        </p:nvSpPr>
        <p:spPr>
          <a:xfrm>
            <a:off x="7287514" y="3353928"/>
            <a:ext cx="2834430" cy="369332"/>
          </a:xfrm>
          <a:prstGeom prst="rect">
            <a:avLst/>
          </a:prstGeom>
        </p:spPr>
        <p:txBody>
          <a:bodyPr wrap="none">
            <a:spAutoFit/>
          </a:bodyPr>
          <a:lstStyle/>
          <a:p>
            <a:r>
              <a:rPr lang="en-US" dirty="0" err="1">
                <a:latin typeface="Lucida Console" panose="020B0609040504020204" pitchFamily="49" charset="0"/>
              </a:rPr>
              <a:t>shl</a:t>
            </a:r>
            <a:r>
              <a:rPr lang="en-US" dirty="0">
                <a:latin typeface="Lucida Console" panose="020B0609040504020204" pitchFamily="49" charset="0"/>
              </a:rPr>
              <a:t> 0xC, %</a:t>
            </a:r>
            <a:r>
              <a:rPr lang="en-US" dirty="0" err="1">
                <a:latin typeface="Lucida Console" panose="020B0609040504020204" pitchFamily="49" charset="0"/>
              </a:rPr>
              <a:t>rxx</a:t>
            </a:r>
            <a:r>
              <a:rPr lang="en-US" dirty="0">
                <a:latin typeface="Lucida Console" panose="020B0609040504020204" pitchFamily="49" charset="0"/>
              </a:rPr>
              <a:t>, %</a:t>
            </a:r>
            <a:r>
              <a:rPr lang="en-US" dirty="0" err="1">
                <a:latin typeface="Lucida Console" panose="020B0609040504020204" pitchFamily="49" charset="0"/>
              </a:rPr>
              <a:t>ryy</a:t>
            </a:r>
            <a:endParaRPr lang="en-US" dirty="0"/>
          </a:p>
        </p:txBody>
      </p:sp>
      <p:sp>
        <p:nvSpPr>
          <p:cNvPr id="13" name="Rectangle 12">
            <a:extLst>
              <a:ext uri="{FF2B5EF4-FFF2-40B4-BE49-F238E27FC236}">
                <a16:creationId xmlns:a16="http://schemas.microsoft.com/office/drawing/2014/main" id="{24DEAC8F-33B1-AB43-8065-B071D253CEBE}"/>
              </a:ext>
            </a:extLst>
          </p:cNvPr>
          <p:cNvSpPr/>
          <p:nvPr/>
        </p:nvSpPr>
        <p:spPr>
          <a:xfrm>
            <a:off x="5449748" y="3783193"/>
            <a:ext cx="2973891" cy="369332"/>
          </a:xfrm>
          <a:prstGeom prst="rect">
            <a:avLst/>
          </a:prstGeom>
        </p:spPr>
        <p:txBody>
          <a:bodyPr wrap="none">
            <a:spAutoFit/>
          </a:bodyPr>
          <a:lstStyle/>
          <a:p>
            <a:r>
              <a:rPr lang="en-US" dirty="0">
                <a:latin typeface="Lucida Console" panose="020B0609040504020204" pitchFamily="49" charset="0"/>
              </a:rPr>
              <a:t>add %</a:t>
            </a:r>
            <a:r>
              <a:rPr lang="en-US" dirty="0" err="1">
                <a:latin typeface="Lucida Console" panose="020B0609040504020204" pitchFamily="49" charset="0"/>
              </a:rPr>
              <a:t>rbx</a:t>
            </a:r>
            <a:r>
              <a:rPr lang="en-US" dirty="0">
                <a:latin typeface="Lucida Console" panose="020B0609040504020204" pitchFamily="49" charset="0"/>
              </a:rPr>
              <a:t>, %</a:t>
            </a:r>
            <a:r>
              <a:rPr lang="en-US" dirty="0" err="1">
                <a:latin typeface="Lucida Console" panose="020B0609040504020204" pitchFamily="49" charset="0"/>
              </a:rPr>
              <a:t>ryy</a:t>
            </a:r>
            <a:r>
              <a:rPr lang="en-US" dirty="0">
                <a:latin typeface="Lucida Console" panose="020B0609040504020204" pitchFamily="49" charset="0"/>
              </a:rPr>
              <a:t>, %</a:t>
            </a:r>
            <a:r>
              <a:rPr lang="en-US" dirty="0" err="1">
                <a:latin typeface="Lucida Console" panose="020B0609040504020204" pitchFamily="49" charset="0"/>
              </a:rPr>
              <a:t>rzz</a:t>
            </a:r>
            <a:endParaRPr lang="en-US" dirty="0"/>
          </a:p>
        </p:txBody>
      </p:sp>
      <p:sp>
        <p:nvSpPr>
          <p:cNvPr id="14" name="Rectangle 13">
            <a:extLst>
              <a:ext uri="{FF2B5EF4-FFF2-40B4-BE49-F238E27FC236}">
                <a16:creationId xmlns:a16="http://schemas.microsoft.com/office/drawing/2014/main" id="{A9C7C6E7-88BC-C045-902E-96CBD0ED21B7}"/>
              </a:ext>
            </a:extLst>
          </p:cNvPr>
          <p:cNvSpPr/>
          <p:nvPr/>
        </p:nvSpPr>
        <p:spPr>
          <a:xfrm>
            <a:off x="6838082" y="4333654"/>
            <a:ext cx="2416046" cy="369332"/>
          </a:xfrm>
          <a:prstGeom prst="rect">
            <a:avLst/>
          </a:prstGeom>
        </p:spPr>
        <p:txBody>
          <a:bodyPr wrap="none">
            <a:spAutoFit/>
          </a:bodyPr>
          <a:lstStyle/>
          <a:p>
            <a:r>
              <a:rPr lang="en-US" dirty="0" err="1">
                <a:latin typeface="Lucida Console" panose="020B0609040504020204" pitchFamily="49" charset="0"/>
              </a:rPr>
              <a:t>ldq</a:t>
            </a:r>
            <a:r>
              <a:rPr lang="en-US" dirty="0">
                <a:latin typeface="Lucida Console" panose="020B0609040504020204" pitchFamily="49" charset="0"/>
              </a:rPr>
              <a:t> (%</a:t>
            </a:r>
            <a:r>
              <a:rPr lang="en-US" dirty="0" err="1">
                <a:latin typeface="Lucida Console" panose="020B0609040504020204" pitchFamily="49" charset="0"/>
              </a:rPr>
              <a:t>rzz</a:t>
            </a:r>
            <a:r>
              <a:rPr lang="en-US" dirty="0">
                <a:latin typeface="Lucida Console" panose="020B0609040504020204" pitchFamily="49" charset="0"/>
              </a:rPr>
              <a:t>), %</a:t>
            </a:r>
            <a:r>
              <a:rPr lang="en-US" dirty="0" err="1">
                <a:latin typeface="Lucida Console" panose="020B0609040504020204" pitchFamily="49" charset="0"/>
              </a:rPr>
              <a:t>rvv</a:t>
            </a:r>
            <a:endParaRPr lang="en-US" dirty="0"/>
          </a:p>
        </p:txBody>
      </p:sp>
      <p:sp>
        <p:nvSpPr>
          <p:cNvPr id="15" name="Rectangle 14">
            <a:extLst>
              <a:ext uri="{FF2B5EF4-FFF2-40B4-BE49-F238E27FC236}">
                <a16:creationId xmlns:a16="http://schemas.microsoft.com/office/drawing/2014/main" id="{C95E9428-E914-5C43-8FC9-2C2D996F5335}"/>
              </a:ext>
            </a:extLst>
          </p:cNvPr>
          <p:cNvSpPr/>
          <p:nvPr/>
        </p:nvSpPr>
        <p:spPr>
          <a:xfrm>
            <a:off x="1431020" y="4232154"/>
            <a:ext cx="4229043" cy="369332"/>
          </a:xfrm>
          <a:prstGeom prst="rect">
            <a:avLst/>
          </a:prstGeom>
        </p:spPr>
        <p:txBody>
          <a:bodyPr wrap="none">
            <a:spAutoFit/>
          </a:bodyPr>
          <a:lstStyle/>
          <a:p>
            <a:r>
              <a:rPr lang="en-US" dirty="0">
                <a:latin typeface="Lucida Console" panose="020B0609040504020204" pitchFamily="49" charset="0"/>
              </a:rPr>
              <a:t>call </a:t>
            </a:r>
            <a:r>
              <a:rPr lang="en-US" dirty="0" err="1">
                <a:latin typeface="Lucida Console" panose="020B0609040504020204" pitchFamily="49" charset="0"/>
              </a:rPr>
              <a:t>general_protection_fault</a:t>
            </a:r>
            <a:endParaRPr lang="en-US" dirty="0"/>
          </a:p>
        </p:txBody>
      </p:sp>
      <p:sp>
        <p:nvSpPr>
          <p:cNvPr id="17" name="TextBox 16">
            <a:extLst>
              <a:ext uri="{FF2B5EF4-FFF2-40B4-BE49-F238E27FC236}">
                <a16:creationId xmlns:a16="http://schemas.microsoft.com/office/drawing/2014/main" id="{A4CB2703-E5D7-C94E-B9DC-CA46BF3BA97B}"/>
              </a:ext>
            </a:extLst>
          </p:cNvPr>
          <p:cNvSpPr txBox="1"/>
          <p:nvPr/>
        </p:nvSpPr>
        <p:spPr>
          <a:xfrm>
            <a:off x="8575860" y="1095157"/>
            <a:ext cx="2777940" cy="369332"/>
          </a:xfrm>
          <a:prstGeom prst="rect">
            <a:avLst/>
          </a:prstGeom>
          <a:noFill/>
        </p:spPr>
        <p:txBody>
          <a:bodyPr wrap="none" rtlCol="0">
            <a:spAutoFit/>
          </a:bodyPr>
          <a:lstStyle/>
          <a:p>
            <a:r>
              <a:rPr lang="en-US" dirty="0">
                <a:solidFill>
                  <a:srgbClr val="7030A0"/>
                </a:solidFill>
              </a:rPr>
              <a:t>Takes long time, starts early</a:t>
            </a:r>
          </a:p>
        </p:txBody>
      </p:sp>
      <p:cxnSp>
        <p:nvCxnSpPr>
          <p:cNvPr id="19" name="Straight Arrow Connector 18">
            <a:extLst>
              <a:ext uri="{FF2B5EF4-FFF2-40B4-BE49-F238E27FC236}">
                <a16:creationId xmlns:a16="http://schemas.microsoft.com/office/drawing/2014/main" id="{3F158D4A-8866-1745-86DF-BDD509F290C6}"/>
              </a:ext>
            </a:extLst>
          </p:cNvPr>
          <p:cNvCxnSpPr>
            <a:stCxn id="17" idx="2"/>
            <a:endCxn id="11" idx="0"/>
          </p:cNvCxnSpPr>
          <p:nvPr/>
        </p:nvCxnSpPr>
        <p:spPr>
          <a:xfrm flipH="1">
            <a:off x="7733537" y="1464489"/>
            <a:ext cx="2231293" cy="10433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F055203-347B-C648-A478-267F7F824D28}"/>
              </a:ext>
            </a:extLst>
          </p:cNvPr>
          <p:cNvSpPr txBox="1"/>
          <p:nvPr/>
        </p:nvSpPr>
        <p:spPr>
          <a:xfrm>
            <a:off x="864552" y="1706160"/>
            <a:ext cx="3063053" cy="646331"/>
          </a:xfrm>
          <a:prstGeom prst="rect">
            <a:avLst/>
          </a:prstGeom>
          <a:noFill/>
        </p:spPr>
        <p:txBody>
          <a:bodyPr wrap="square" rtlCol="0">
            <a:spAutoFit/>
          </a:bodyPr>
          <a:lstStyle/>
          <a:p>
            <a:r>
              <a:rPr lang="en-US" dirty="0">
                <a:solidFill>
                  <a:srgbClr val="7030A0"/>
                </a:solidFill>
              </a:rPr>
              <a:t>Does not need to execute until other instructions retire</a:t>
            </a:r>
          </a:p>
        </p:txBody>
      </p:sp>
      <p:cxnSp>
        <p:nvCxnSpPr>
          <p:cNvPr id="21" name="Straight Arrow Connector 20">
            <a:extLst>
              <a:ext uri="{FF2B5EF4-FFF2-40B4-BE49-F238E27FC236}">
                <a16:creationId xmlns:a16="http://schemas.microsoft.com/office/drawing/2014/main" id="{2DE6FA4A-3B67-6049-BBA5-E7550C2CEA0F}"/>
              </a:ext>
            </a:extLst>
          </p:cNvPr>
          <p:cNvCxnSpPr>
            <a:cxnSpLocks/>
            <a:stCxn id="20" idx="2"/>
            <a:endCxn id="10" idx="0"/>
          </p:cNvCxnSpPr>
          <p:nvPr/>
        </p:nvCxnSpPr>
        <p:spPr>
          <a:xfrm>
            <a:off x="2396079" y="2352491"/>
            <a:ext cx="1642521" cy="60454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0319CC-DA5F-7F43-86C9-657D38DBF0C0}"/>
              </a:ext>
            </a:extLst>
          </p:cNvPr>
          <p:cNvSpPr txBox="1"/>
          <p:nvPr/>
        </p:nvSpPr>
        <p:spPr>
          <a:xfrm>
            <a:off x="8646429" y="5316447"/>
            <a:ext cx="3212196" cy="646331"/>
          </a:xfrm>
          <a:prstGeom prst="rect">
            <a:avLst/>
          </a:prstGeom>
          <a:noFill/>
        </p:spPr>
        <p:txBody>
          <a:bodyPr wrap="square" rtlCol="0">
            <a:spAutoFit/>
          </a:bodyPr>
          <a:lstStyle/>
          <a:p>
            <a:r>
              <a:rPr lang="en-US" dirty="0">
                <a:solidFill>
                  <a:srgbClr val="7030A0"/>
                </a:solidFill>
              </a:rPr>
              <a:t>Do not need to retire as long as reservation station has room</a:t>
            </a:r>
          </a:p>
        </p:txBody>
      </p:sp>
      <p:cxnSp>
        <p:nvCxnSpPr>
          <p:cNvPr id="26" name="Straight Arrow Connector 25">
            <a:extLst>
              <a:ext uri="{FF2B5EF4-FFF2-40B4-BE49-F238E27FC236}">
                <a16:creationId xmlns:a16="http://schemas.microsoft.com/office/drawing/2014/main" id="{22FD2155-E2A3-1843-91DD-EAA5DE48BF3E}"/>
              </a:ext>
            </a:extLst>
          </p:cNvPr>
          <p:cNvCxnSpPr>
            <a:cxnSpLocks/>
            <a:stCxn id="25" idx="0"/>
            <a:endCxn id="12" idx="2"/>
          </p:cNvCxnSpPr>
          <p:nvPr/>
        </p:nvCxnSpPr>
        <p:spPr>
          <a:xfrm flipH="1" flipV="1">
            <a:off x="8704729" y="3723260"/>
            <a:ext cx="1547798" cy="15931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4293C3-B50C-E843-A0D5-EA18EBBDCA60}"/>
              </a:ext>
            </a:extLst>
          </p:cNvPr>
          <p:cNvCxnSpPr>
            <a:cxnSpLocks/>
            <a:stCxn id="25" idx="0"/>
            <a:endCxn id="14" idx="2"/>
          </p:cNvCxnSpPr>
          <p:nvPr/>
        </p:nvCxnSpPr>
        <p:spPr>
          <a:xfrm flipH="1" flipV="1">
            <a:off x="8046105" y="4702986"/>
            <a:ext cx="2206422" cy="61346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2CA59D-F869-0246-8000-C5CD2FD8303A}"/>
              </a:ext>
            </a:extLst>
          </p:cNvPr>
          <p:cNvCxnSpPr>
            <a:cxnSpLocks/>
            <a:stCxn id="25" idx="0"/>
          </p:cNvCxnSpPr>
          <p:nvPr/>
        </p:nvCxnSpPr>
        <p:spPr>
          <a:xfrm flipH="1" flipV="1">
            <a:off x="8423641" y="3971049"/>
            <a:ext cx="1828886" cy="134539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5" name="Down Arrow 34">
            <a:extLst>
              <a:ext uri="{FF2B5EF4-FFF2-40B4-BE49-F238E27FC236}">
                <a16:creationId xmlns:a16="http://schemas.microsoft.com/office/drawing/2014/main" id="{6B323EE0-7836-274B-B5DA-17B265399419}"/>
              </a:ext>
            </a:extLst>
          </p:cNvPr>
          <p:cNvSpPr/>
          <p:nvPr/>
        </p:nvSpPr>
        <p:spPr>
          <a:xfrm>
            <a:off x="4779066" y="2877142"/>
            <a:ext cx="458633" cy="208515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D2FAA5CE-D3A8-864D-8A59-5DC809A326D8}"/>
              </a:ext>
            </a:extLst>
          </p:cNvPr>
          <p:cNvSpPr/>
          <p:nvPr/>
        </p:nvSpPr>
        <p:spPr>
          <a:xfrm>
            <a:off x="7363365" y="3243602"/>
            <a:ext cx="458633" cy="17186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D2B1DCF-6214-5A49-9564-6EA2F28518F0}"/>
              </a:ext>
            </a:extLst>
          </p:cNvPr>
          <p:cNvSpPr/>
          <p:nvPr/>
        </p:nvSpPr>
        <p:spPr>
          <a:xfrm>
            <a:off x="5449748" y="5341588"/>
            <a:ext cx="1553631" cy="923330"/>
          </a:xfrm>
          <a:prstGeom prst="rect">
            <a:avLst/>
          </a:prstGeom>
          <a:noFill/>
        </p:spPr>
        <p:txBody>
          <a:bodyPr wrap="none" lIns="91440" tIns="45720" rIns="91440" bIns="45720">
            <a:spAutoFit/>
          </a:bodyPr>
          <a:lstStyle/>
          <a:p>
            <a:pPr algn="ctr"/>
            <a:r>
              <a:rPr lang="en-US" sz="5400" b="1" cap="none" spc="0" dirty="0">
                <a:ln w="12700">
                  <a:solidFill>
                    <a:srgbClr val="FF0000"/>
                  </a:solidFill>
                  <a:prstDash val="solid"/>
                </a:ln>
                <a:pattFill prst="dkUpDiag">
                  <a:fgClr>
                    <a:schemeClr val="tx2"/>
                  </a:fgClr>
                  <a:bgClr>
                    <a:schemeClr val="tx2">
                      <a:lumMod val="20000"/>
                      <a:lumOff val="80000"/>
                    </a:schemeClr>
                  </a:bgClr>
                </a:pattFill>
                <a:effectLst>
                  <a:glow rad="228600">
                    <a:schemeClr val="accent2">
                      <a:satMod val="175000"/>
                      <a:alpha val="40000"/>
                    </a:schemeClr>
                  </a:glow>
                  <a:outerShdw dist="38100" dir="2640000" algn="bl" rotWithShape="0">
                    <a:schemeClr val="tx2">
                      <a:lumMod val="75000"/>
                    </a:schemeClr>
                  </a:outerShdw>
                </a:effectLst>
              </a:rPr>
              <a:t>Race</a:t>
            </a:r>
          </a:p>
        </p:txBody>
      </p:sp>
    </p:spTree>
    <p:extLst>
      <p:ext uri="{BB962C8B-B14F-4D97-AF65-F5344CB8AC3E}">
        <p14:creationId xmlns:p14="http://schemas.microsoft.com/office/powerpoint/2010/main" val="160598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ssolve">
                                      <p:cBhvr>
                                        <p:cTn id="26" dur="500"/>
                                        <p:tgtEl>
                                          <p:spTgt spid="25"/>
                                        </p:tgtEl>
                                      </p:cBhvr>
                                    </p:animEffect>
                                  </p:childTnLst>
                                </p:cTn>
                              </p:par>
                              <p:par>
                                <p:cTn id="27" presetID="9"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dissolve">
                                      <p:cBhvr>
                                        <p:cTn id="29" dur="500"/>
                                        <p:tgtEl>
                                          <p:spTgt spid="29"/>
                                        </p:tgtEl>
                                      </p:cBhvr>
                                    </p:animEffect>
                                  </p:childTnLst>
                                </p:cTn>
                              </p:par>
                              <p:par>
                                <p:cTn id="30" presetID="9"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up)">
                                      <p:cBhvr>
                                        <p:cTn id="40" dur="500"/>
                                        <p:tgtEl>
                                          <p:spTgt spid="36"/>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5" grpId="0"/>
      <p:bldP spid="35" grpId="0" animBg="1"/>
      <p:bldP spid="36" grpId="0" animBg="1"/>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D3AA-F3D4-8742-8F35-1DD809F32BDB}"/>
              </a:ext>
            </a:extLst>
          </p:cNvPr>
          <p:cNvSpPr>
            <a:spLocks noGrp="1"/>
          </p:cNvSpPr>
          <p:nvPr>
            <p:ph type="title"/>
          </p:nvPr>
        </p:nvSpPr>
        <p:spPr/>
        <p:txBody>
          <a:bodyPr/>
          <a:lstStyle/>
          <a:p>
            <a:r>
              <a:rPr lang="en-US" dirty="0"/>
              <a:t>So What?</a:t>
            </a:r>
          </a:p>
        </p:txBody>
      </p:sp>
      <p:sp>
        <p:nvSpPr>
          <p:cNvPr id="9" name="Content Placeholder 8">
            <a:extLst>
              <a:ext uri="{FF2B5EF4-FFF2-40B4-BE49-F238E27FC236}">
                <a16:creationId xmlns:a16="http://schemas.microsoft.com/office/drawing/2014/main" id="{BE49D951-1E18-AC40-B6B7-4E4863751524}"/>
              </a:ext>
            </a:extLst>
          </p:cNvPr>
          <p:cNvSpPr>
            <a:spLocks noGrp="1"/>
          </p:cNvSpPr>
          <p:nvPr>
            <p:ph idx="1"/>
          </p:nvPr>
        </p:nvSpPr>
        <p:spPr/>
        <p:txBody>
          <a:bodyPr/>
          <a:lstStyle/>
          <a:p>
            <a:r>
              <a:rPr lang="en-US" dirty="0"/>
              <a:t>Takes byte from kernel space, multiplies the value by 4K</a:t>
            </a:r>
          </a:p>
          <a:p>
            <a:endParaRPr lang="en-US" dirty="0"/>
          </a:p>
          <a:p>
            <a:r>
              <a:rPr lang="en-US" b="1" dirty="0"/>
              <a:t>Indexes array with 4KB stride</a:t>
            </a:r>
          </a:p>
          <a:p>
            <a:endParaRPr lang="en-US" dirty="0"/>
          </a:p>
          <a:p>
            <a:r>
              <a:rPr lang="en-US" b="1" dirty="0"/>
              <a:t>x86 memory pages are 4KB</a:t>
            </a:r>
          </a:p>
          <a:p>
            <a:endParaRPr lang="en-US" dirty="0"/>
          </a:p>
          <a:p>
            <a:r>
              <a:rPr lang="en-US" dirty="0"/>
              <a:t>Read from only one possible page, for given byte value</a:t>
            </a:r>
          </a:p>
          <a:p>
            <a:endParaRPr lang="en-US" dirty="0"/>
          </a:p>
          <a:p>
            <a:endParaRPr lang="en-US" dirty="0"/>
          </a:p>
        </p:txBody>
      </p:sp>
      <p:sp>
        <p:nvSpPr>
          <p:cNvPr id="5" name="Footer Placeholder 4">
            <a:extLst>
              <a:ext uri="{FF2B5EF4-FFF2-40B4-BE49-F238E27FC236}">
                <a16:creationId xmlns:a16="http://schemas.microsoft.com/office/drawing/2014/main" id="{0C4D5FC7-94B2-4D45-9B72-361E23944C18}"/>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2D85A8BB-5E56-9446-BF72-B8B584CDD453}"/>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7" name="Text Placeholder 6">
            <a:extLst>
              <a:ext uri="{FF2B5EF4-FFF2-40B4-BE49-F238E27FC236}">
                <a16:creationId xmlns:a16="http://schemas.microsoft.com/office/drawing/2014/main" id="{D8F8D134-5AE1-B74E-ADAB-055F13C87934}"/>
              </a:ext>
            </a:extLst>
          </p:cNvPr>
          <p:cNvSpPr>
            <a:spLocks noGrp="1"/>
          </p:cNvSpPr>
          <p:nvPr>
            <p:ph type="body" sz="quarter" idx="13"/>
          </p:nvPr>
        </p:nvSpPr>
        <p:spPr/>
        <p:txBody>
          <a:bodyPr/>
          <a:lstStyle/>
          <a:p>
            <a:r>
              <a:rPr lang="en-US" dirty="0"/>
              <a:t>Slide by Bohn</a:t>
            </a:r>
          </a:p>
        </p:txBody>
      </p:sp>
      <p:pic>
        <p:nvPicPr>
          <p:cNvPr id="8" name="Picture 7">
            <a:extLst>
              <a:ext uri="{FF2B5EF4-FFF2-40B4-BE49-F238E27FC236}">
                <a16:creationId xmlns:a16="http://schemas.microsoft.com/office/drawing/2014/main" id="{1FDCD680-B887-BE4A-B85E-8F9F489976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28" y="1"/>
            <a:ext cx="845924" cy="1646238"/>
          </a:xfrm>
          <a:prstGeom prst="rect">
            <a:avLst/>
          </a:prstGeom>
        </p:spPr>
      </p:pic>
    </p:spTree>
    <p:extLst>
      <p:ext uri="{BB962C8B-B14F-4D97-AF65-F5344CB8AC3E}">
        <p14:creationId xmlns:p14="http://schemas.microsoft.com/office/powerpoint/2010/main" val="610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dissolv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dissolv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dissolve">
                                      <p:cBhvr>
                                        <p:cTn id="2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25827</TotalTime>
  <Words>2027</Words>
  <Application>Microsoft Macintosh PowerPoint</Application>
  <PresentationFormat>Widescreen</PresentationFormat>
  <Paragraphs>280</Paragraphs>
  <Slides>14</Slides>
  <Notes>10</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 Math</vt:lpstr>
      <vt:lpstr>Lucida Console</vt:lpstr>
      <vt:lpstr>Office Theme</vt:lpstr>
      <vt:lpstr>Side-Channel Vulnerabilities</vt:lpstr>
      <vt:lpstr>PowerPoint Presentation</vt:lpstr>
      <vt:lpstr>Meltdown &amp; Spectre</vt:lpstr>
      <vt:lpstr>Opening Caveats</vt:lpstr>
      <vt:lpstr>Exploiting Out-of-Order Engine</vt:lpstr>
      <vt:lpstr>C code</vt:lpstr>
      <vt:lpstr>Micro-ops</vt:lpstr>
      <vt:lpstr>Out-of-Order Execution + Speculative Execution</vt:lpstr>
      <vt:lpstr>So What?</vt:lpstr>
      <vt:lpstr>Again: So What? All of the operations got flushed</vt:lpstr>
      <vt:lpstr>Example</vt:lpstr>
      <vt:lpstr>Exploiting Branch Prediction</vt:lpstr>
      <vt:lpstr>Then What?</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169</cp:revision>
  <cp:lastPrinted>2021-05-20T19:50:28Z</cp:lastPrinted>
  <dcterms:created xsi:type="dcterms:W3CDTF">2018-01-03T19:54:25Z</dcterms:created>
  <dcterms:modified xsi:type="dcterms:W3CDTF">2021-06-15T18:58:00Z</dcterms:modified>
</cp:coreProperties>
</file>